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82" r:id="rId3"/>
    <p:sldId id="319" r:id="rId4"/>
    <p:sldId id="321" r:id="rId5"/>
    <p:sldId id="322" r:id="rId6"/>
    <p:sldId id="298" r:id="rId7"/>
    <p:sldId id="320" r:id="rId8"/>
    <p:sldId id="299" r:id="rId9"/>
    <p:sldId id="300" r:id="rId10"/>
    <p:sldId id="301" r:id="rId11"/>
    <p:sldId id="302" r:id="rId12"/>
    <p:sldId id="303" r:id="rId13"/>
    <p:sldId id="318" r:id="rId14"/>
    <p:sldId id="304" r:id="rId15"/>
    <p:sldId id="309" r:id="rId16"/>
    <p:sldId id="306" r:id="rId17"/>
    <p:sldId id="305" r:id="rId18"/>
    <p:sldId id="307" r:id="rId19"/>
    <p:sldId id="317" r:id="rId20"/>
    <p:sldId id="310" r:id="rId21"/>
    <p:sldId id="311" r:id="rId22"/>
    <p:sldId id="312" r:id="rId23"/>
    <p:sldId id="315" r:id="rId24"/>
    <p:sldId id="313" r:id="rId25"/>
    <p:sldId id="314" r:id="rId26"/>
    <p:sldId id="316" r:id="rId27"/>
    <p:sldId id="261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35" autoAdjust="0"/>
    <p:restoredTop sz="96056" autoAdjust="0"/>
  </p:normalViewPr>
  <p:slideViewPr>
    <p:cSldViewPr snapToGrid="0">
      <p:cViewPr varScale="1">
        <p:scale>
          <a:sx n="107" d="100"/>
          <a:sy n="107" d="100"/>
        </p:scale>
        <p:origin x="61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03.09.2023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708265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03.09.2023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14090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03.09.2023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917684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03.09.2023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261069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03.09.2023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865394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03.09.2023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599310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03.09.2023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033178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03.09.2023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025473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03.09.2023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520624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03.09.2023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446839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03.09.2023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490851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5C11EB-D329-41AC-A27B-AABF4C979710}" type="datetimeFigureOut">
              <a:rPr lang="ru-RU" smtClean="0"/>
              <a:t>03.09.2023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467609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5.emf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MUCTR-IKT-CPP/cpp_course/tree/master/%D0%98%D0%BD%D1%81%D1%82%D1%80%D1%83%D0%BA%D1%86%D0%B8%D0%B8" TargetMode="External"/><Relationship Id="rId3" Type="http://schemas.openxmlformats.org/officeDocument/2006/relationships/image" Target="../media/image5.emf"/><Relationship Id="rId7" Type="http://schemas.openxmlformats.org/officeDocument/2006/relationships/hyperlink" Target="https://github.com/MUCTR-IKT-CPP/cpp_course/tree/master/%D0%9B%D0%B0%D0%B1%D0%BE%D1%80%D0%B0%D1%82%D0%BE%D1%80%D0%BD%D1%8B%D0%B5" TargetMode="External"/><Relationship Id="rId12" Type="http://schemas.openxmlformats.org/officeDocument/2006/relationships/image" Target="../media/image10.jpe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gif"/><Relationship Id="rId11" Type="http://schemas.openxmlformats.org/officeDocument/2006/relationships/hyperlink" Target="https://github.com/MUCTR-IKT-CPP/cpp_course/tree/master/%D0%94%D0%BE%D0%BF%D0%BE%D0%BB%D0%BD%D0%B8%D1%82%D0%B5%D0%BB%D1%8C%D0%BD%D1%8B%D0%B5%20%D0%BC%D0%B0%D1%82%D0%B5%D1%80%D0%B8%D0%B0%D0%BB%D1%8B" TargetMode="External"/><Relationship Id="rId5" Type="http://schemas.openxmlformats.org/officeDocument/2006/relationships/image" Target="../media/image6.gif"/><Relationship Id="rId10" Type="http://schemas.openxmlformats.org/officeDocument/2006/relationships/image" Target="../media/image9.gif"/><Relationship Id="rId4" Type="http://schemas.openxmlformats.org/officeDocument/2006/relationships/hyperlink" Target="https://github.com/MUCTR-IKT-CPP/cpp_course/tree/master/%D0%9B%D0%B5%D0%BA%D1%86%D0%B8%D0%B8/2023" TargetMode="External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7" Type="http://schemas.openxmlformats.org/officeDocument/2006/relationships/image" Target="../media/image13.jpe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hyperlink" Target="https://docs.google.com/spreadsheets/d/1_Q80u53IZzjgkdE66QN8HkLfhGuyr5kAORB9DjyPelU/edit?usp=sharing" TargetMode="Externa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5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gif"/><Relationship Id="rId4" Type="http://schemas.openxmlformats.org/officeDocument/2006/relationships/image" Target="../media/image5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62724" y="595533"/>
            <a:ext cx="6160140" cy="558354"/>
          </a:xfrm>
          <a:prstGeom prst="rect">
            <a:avLst/>
          </a:prstGeom>
          <a:noFill/>
        </p:spPr>
        <p:txBody>
          <a:bodyPr wrap="none" lIns="65274" tIns="32637" rIns="65274" bIns="32637" rtlCol="0">
            <a:spAutoFit/>
          </a:bodyPr>
          <a:lstStyle/>
          <a:p>
            <a:r>
              <a:rPr lang="ru-RU" sz="32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Язык программирования С++</a:t>
            </a:r>
            <a:endParaRPr lang="ru-RU" sz="3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62724" y="4747827"/>
            <a:ext cx="8543613" cy="1912571"/>
          </a:xfrm>
          <a:prstGeom prst="rect">
            <a:avLst/>
          </a:prstGeom>
          <a:noFill/>
        </p:spPr>
        <p:txBody>
          <a:bodyPr wrap="none" lIns="65274" tIns="32637" rIns="65274" bIns="32637" rtlCol="0">
            <a:spAutoFit/>
          </a:bodyPr>
          <a:lstStyle>
            <a:defPPr>
              <a:defRPr lang="ru-RU"/>
            </a:defPPr>
            <a:lvl1pPr>
              <a:defRPr sz="2300">
                <a:solidFill>
                  <a:schemeClr val="bg1"/>
                </a:solidFill>
                <a:latin typeface="Gilroy" pitchFamily="50" charset="-52"/>
              </a:defRPr>
            </a:lvl1pPr>
          </a:lstStyle>
          <a:p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Преподаватели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ru-RU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Пысин Максим Дмитриевич, ассистент кафедры ИКТ</a:t>
            </a:r>
          </a:p>
          <a:p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Краснов Дмитрий Олегович, аспирант кафедры ИКТ</a:t>
            </a:r>
          </a:p>
          <a:p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Лобанов Алексей Владимирович, аспирант кафедры ИКТ</a:t>
            </a:r>
          </a:p>
          <a:p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Крашенинников Роман Сергеевич, аспирант кафедры ИКТ</a:t>
            </a:r>
            <a:endParaRPr lang="ru-RU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31373" y="2703547"/>
            <a:ext cx="6529280" cy="1450906"/>
          </a:xfrm>
          <a:prstGeom prst="rect">
            <a:avLst/>
          </a:prstGeom>
          <a:noFill/>
        </p:spPr>
        <p:txBody>
          <a:bodyPr wrap="none" lIns="65274" tIns="32637" rIns="65274" bIns="32637" rtlCol="0">
            <a:spAutoFit/>
          </a:bodyPr>
          <a:lstStyle/>
          <a:p>
            <a:pPr algn="ctr"/>
            <a:r>
              <a:rPr lang="ru-RU" sz="45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 языке, основные </a:t>
            </a:r>
          </a:p>
          <a:p>
            <a:pPr algn="ctr"/>
            <a:r>
              <a:rPr lang="ru-RU" sz="45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базовые конструкции.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0653" y="379447"/>
            <a:ext cx="2324100" cy="232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482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Создание программы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10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417" y="1174667"/>
            <a:ext cx="3693572" cy="5181686"/>
          </a:xfrm>
          <a:prstGeom prst="rect">
            <a:avLst/>
          </a:prstGeom>
        </p:spPr>
      </p:pic>
      <p:sp>
        <p:nvSpPr>
          <p:cNvPr id="10" name="Прямоугольник 9"/>
          <p:cNvSpPr/>
          <p:nvPr/>
        </p:nvSpPr>
        <p:spPr>
          <a:xfrm>
            <a:off x="4483362" y="1503352"/>
            <a:ext cx="6624012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400" b="0" dirty="0" smtClean="0">
                <a:effectLst/>
              </a:rPr>
              <a:t>1.</a:t>
            </a:r>
            <a:r>
              <a:rPr lang="en-US" sz="2400" b="0" dirty="0" smtClean="0">
                <a:effectLst/>
              </a:rPr>
              <a:t> </a:t>
            </a:r>
            <a:r>
              <a:rPr lang="ru-RU" sz="2400" b="0" dirty="0" smtClean="0">
                <a:effectLst/>
              </a:rPr>
              <a:t>Процесс разработки</a:t>
            </a:r>
          </a:p>
          <a:p>
            <a:pPr algn="just"/>
            <a:r>
              <a:rPr lang="ru-RU" sz="2400" b="0" dirty="0" smtClean="0">
                <a:effectLst/>
              </a:rPr>
              <a:t>2. Процесс</a:t>
            </a:r>
            <a:r>
              <a:rPr lang="en-US" sz="2400" b="0" dirty="0" smtClean="0">
                <a:effectLst/>
              </a:rPr>
              <a:t> </a:t>
            </a:r>
            <a:r>
              <a:rPr lang="ru-RU" sz="2400" b="0" dirty="0" smtClean="0">
                <a:effectLst/>
              </a:rPr>
              <a:t>препроцессора,</a:t>
            </a:r>
            <a:r>
              <a:rPr lang="en-US" sz="2400" b="0" dirty="0" smtClean="0">
                <a:effectLst/>
              </a:rPr>
              <a:t> </a:t>
            </a:r>
            <a:r>
              <a:rPr lang="ru-RU" sz="2400" b="0" dirty="0" smtClean="0">
                <a:effectLst/>
              </a:rPr>
              <a:t>именно</a:t>
            </a:r>
            <a:r>
              <a:rPr lang="en-US" sz="2400" b="0" dirty="0" smtClean="0">
                <a:effectLst/>
              </a:rPr>
              <a:t> </a:t>
            </a:r>
            <a:r>
              <a:rPr lang="ru-RU" sz="2400" b="0" dirty="0" smtClean="0">
                <a:effectLst/>
              </a:rPr>
              <a:t>в</a:t>
            </a:r>
            <a:r>
              <a:rPr lang="en-US" sz="2400" dirty="0" smtClean="0"/>
              <a:t> </a:t>
            </a:r>
            <a:r>
              <a:rPr lang="ru-RU" sz="2400" b="0" dirty="0" smtClean="0">
                <a:effectLst/>
              </a:rPr>
              <a:t>этот момент обрабатываются все директивы препроцессора</a:t>
            </a:r>
            <a:endParaRPr lang="en-US" sz="2400" b="0" dirty="0" smtClean="0">
              <a:effectLst/>
            </a:endParaRPr>
          </a:p>
          <a:p>
            <a:pPr algn="just"/>
            <a:r>
              <a:rPr lang="ru-RU" sz="2400" b="0" dirty="0" smtClean="0">
                <a:effectLst/>
              </a:rPr>
              <a:t>3. Это этап компиляции, именно в этот момент наша программа из написанного для людьми и для людей превращается в то что уже может интерпретировать компьютер.</a:t>
            </a:r>
          </a:p>
          <a:p>
            <a:pPr algn="just"/>
            <a:r>
              <a:rPr lang="ru-RU" sz="2400" b="0" dirty="0" smtClean="0">
                <a:effectLst/>
              </a:rPr>
              <a:t>4. Процесс связывания, он нужен для того, что бы мы могли разбивать наши программы на большое количество подмодулей и использовать функции из одного подмодуля в другой. </a:t>
            </a:r>
          </a:p>
        </p:txBody>
      </p:sp>
    </p:spTree>
    <p:extLst>
      <p:ext uri="{BB962C8B-B14F-4D97-AF65-F5344CB8AC3E}">
        <p14:creationId xmlns:p14="http://schemas.microsoft.com/office/powerpoint/2010/main" val="1777839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Соглашение об именовании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11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417" y="1391317"/>
            <a:ext cx="3886078" cy="4915656"/>
          </a:xfrm>
          <a:prstGeom prst="rect">
            <a:avLst/>
          </a:prstGeom>
        </p:spPr>
      </p:pic>
      <p:sp>
        <p:nvSpPr>
          <p:cNvPr id="10" name="Прямоугольник 9"/>
          <p:cNvSpPr/>
          <p:nvPr/>
        </p:nvSpPr>
        <p:spPr>
          <a:xfrm>
            <a:off x="4520024" y="1340766"/>
            <a:ext cx="7396052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AutoNum type="arabicPeriod"/>
            </a:pPr>
            <a:r>
              <a:rPr lang="ru-RU" sz="2000" dirty="0" err="1" smtClean="0"/>
              <a:t>Токенизация</a:t>
            </a:r>
            <a:r>
              <a:rPr lang="ru-RU" sz="2000" dirty="0" smtClean="0"/>
              <a:t>, это процесс разбиения компилируемого кода на минимальные значимые элементы.</a:t>
            </a:r>
            <a:endParaRPr lang="en-US" sz="2000" dirty="0" smtClean="0"/>
          </a:p>
          <a:p>
            <a:pPr marL="342900" indent="-342900" algn="just">
              <a:buAutoNum type="arabicPeriod"/>
            </a:pPr>
            <a:r>
              <a:rPr lang="ru-RU" sz="2000" dirty="0" smtClean="0"/>
              <a:t>Синтаксический анализ, проверяет все ли правильно в собираемых частях кода, с точки зрения синтаксиса языка.</a:t>
            </a:r>
            <a:endParaRPr lang="en-US" sz="2000" dirty="0" smtClean="0"/>
          </a:p>
          <a:p>
            <a:pPr marL="342900" indent="-342900" algn="just">
              <a:buAutoNum type="arabicPeriod"/>
            </a:pPr>
            <a:r>
              <a:rPr lang="ru-RU" sz="2000" dirty="0" smtClean="0"/>
              <a:t>Семантический анализ, в свою очередь занимается абсолютно другим, он проверяет смысл того что мы написали.</a:t>
            </a:r>
            <a:endParaRPr lang="en-US" sz="2000" dirty="0" smtClean="0"/>
          </a:p>
          <a:p>
            <a:pPr marL="342900" indent="-342900" algn="just">
              <a:buAutoNum type="arabicPeriod"/>
            </a:pPr>
            <a:r>
              <a:rPr lang="ru-RU" sz="2000" dirty="0" smtClean="0"/>
              <a:t>Генерация промежуточного кода, наш код написанный на С++ перестает быть С++. Он превращается в некий промежуточный вариант, условно похожий на С. </a:t>
            </a:r>
            <a:endParaRPr lang="en-US" sz="2000" dirty="0" smtClean="0"/>
          </a:p>
          <a:p>
            <a:pPr marL="342900" indent="-342900" algn="just">
              <a:buAutoNum type="arabicPeriod"/>
            </a:pPr>
            <a:r>
              <a:rPr lang="ru-RU" sz="2000" dirty="0" smtClean="0"/>
              <a:t>Оптимизация, на этом этапе компилятор пытается оптимизировать код который мы написали.</a:t>
            </a:r>
          </a:p>
          <a:p>
            <a:pPr marL="342900" indent="-342900" algn="just">
              <a:buAutoNum type="arabicPeriod"/>
            </a:pPr>
            <a:r>
              <a:rPr lang="ru-RU" sz="2000" dirty="0" smtClean="0"/>
              <a:t>Генерация машинного кода, именно в этот момент мы и получаем наш машинный код. </a:t>
            </a:r>
          </a:p>
          <a:p>
            <a:pPr algn="just"/>
            <a:endParaRPr lang="ru-RU" sz="2000" dirty="0"/>
          </a:p>
          <a:p>
            <a:pPr algn="just"/>
            <a:r>
              <a:rPr lang="ru-RU" sz="2000" dirty="0" smtClean="0"/>
              <a:t>! Важно, компилируется за раз не вся программа а лишь одна единица трансляции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3835230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4" y="481752"/>
            <a:ext cx="8034137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 чего начинаются программы на С++</a:t>
            </a: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12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93417" y="1172597"/>
            <a:ext cx="10758516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000" dirty="0" smtClean="0"/>
              <a:t>Код наших программ пишется в файлах с расширением </a:t>
            </a:r>
            <a:r>
              <a:rPr lang="en-US" sz="2000" dirty="0" smtClean="0"/>
              <a:t>.</a:t>
            </a:r>
            <a:r>
              <a:rPr lang="en-US" sz="2000" dirty="0" err="1" smtClean="0"/>
              <a:t>cpp</a:t>
            </a:r>
            <a:r>
              <a:rPr lang="ru-RU" sz="2000" dirty="0" smtClean="0"/>
              <a:t> и </a:t>
            </a:r>
            <a:r>
              <a:rPr lang="en-US" sz="2000" dirty="0" smtClean="0"/>
              <a:t>.h</a:t>
            </a:r>
            <a:r>
              <a:rPr lang="ru-RU" sz="2000" dirty="0" smtClean="0"/>
              <a:t>.</a:t>
            </a:r>
            <a:endParaRPr lang="en-US" sz="2000" dirty="0" smtClean="0"/>
          </a:p>
          <a:p>
            <a:pPr algn="just"/>
            <a:endParaRPr lang="en-US" sz="2000" dirty="0"/>
          </a:p>
          <a:p>
            <a:pPr algn="just"/>
            <a:endParaRPr lang="en-US" sz="2000" dirty="0" smtClean="0"/>
          </a:p>
          <a:p>
            <a:pPr algn="just"/>
            <a:endParaRPr lang="en-US" sz="2000" dirty="0" smtClean="0"/>
          </a:p>
          <a:p>
            <a:pPr algn="just"/>
            <a:r>
              <a:rPr lang="ru-RU" sz="2000" dirty="0" smtClean="0"/>
              <a:t>Любая </a:t>
            </a:r>
            <a:r>
              <a:rPr lang="ru-RU" sz="2000" dirty="0"/>
              <a:t>программа на С++ начинается с функции</a:t>
            </a:r>
            <a:r>
              <a:rPr lang="en-US" sz="2000" dirty="0" smtClean="0"/>
              <a:t>:</a:t>
            </a:r>
            <a:endParaRPr lang="ru-RU" sz="2000" dirty="0" smtClean="0"/>
          </a:p>
          <a:p>
            <a:pPr algn="just"/>
            <a:endParaRPr lang="en-US" sz="2000" dirty="0" smtClean="0"/>
          </a:p>
          <a:p>
            <a:pPr algn="just"/>
            <a:endParaRPr lang="en-US" sz="2000" dirty="0" smtClean="0"/>
          </a:p>
          <a:p>
            <a:pPr algn="just"/>
            <a:endParaRPr lang="en-US" sz="2000" dirty="0"/>
          </a:p>
          <a:p>
            <a:pPr algn="just"/>
            <a:endParaRPr lang="en-US" sz="2000" dirty="0" smtClean="0"/>
          </a:p>
          <a:p>
            <a:pPr algn="just"/>
            <a:endParaRPr lang="en-US" sz="2000" dirty="0"/>
          </a:p>
          <a:p>
            <a:pPr algn="just"/>
            <a:r>
              <a:rPr lang="ru-RU" sz="2000" dirty="0"/>
              <a:t>Функция должна именно называться словом </a:t>
            </a:r>
            <a:r>
              <a:rPr lang="ru-RU" sz="2000" dirty="0" err="1"/>
              <a:t>main</a:t>
            </a:r>
            <a:r>
              <a:rPr lang="ru-RU" sz="2000" dirty="0"/>
              <a:t> и ни как по другому, все следующие действия которые мы хотим получить от нашей программы должны быть написаны или вызваны внутри функции </a:t>
            </a:r>
            <a:r>
              <a:rPr lang="ru-RU" sz="2000" dirty="0" err="1"/>
              <a:t>main</a:t>
            </a:r>
            <a:r>
              <a:rPr lang="ru-RU" sz="2000" dirty="0"/>
              <a:t>, а сама функция должна обязательно завершаться ключевым словом </a:t>
            </a:r>
            <a:r>
              <a:rPr lang="ru-RU" sz="2000" dirty="0" err="1"/>
              <a:t>return</a:t>
            </a:r>
            <a:r>
              <a:rPr lang="ru-RU" sz="2000" dirty="0"/>
              <a:t> которое в случае успешного исполнения нашей программы должно возвращать 0, любой результат отличный от 0 будет восприниматься операционной системой как ошибка и будет взят как ее код</a:t>
            </a:r>
            <a:r>
              <a:rPr lang="ru-RU" sz="2000" dirty="0" smtClean="0"/>
              <a:t>.</a:t>
            </a:r>
            <a:endParaRPr lang="en-US" sz="2000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621663" y="2592374"/>
            <a:ext cx="184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sz="2000" dirty="0"/>
          </a:p>
        </p:txBody>
      </p:sp>
      <p:pic>
        <p:nvPicPr>
          <p:cNvPr id="14" name="Picture 2" descr="работай мем - Создать мем - Meme-arsenal.co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0375" y="1590905"/>
            <a:ext cx="2857500" cy="2638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90975" y="1630762"/>
            <a:ext cx="4210050" cy="742950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3087817" y="2828836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main (){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"Hello World"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6779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4" y="481752"/>
            <a:ext cx="8034137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Структура файла </a:t>
            </a:r>
            <a:r>
              <a:rPr lang="en-US" sz="3200" dirty="0" err="1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cpp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13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93417" y="1172597"/>
            <a:ext cx="8220277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000" dirty="0" smtClean="0"/>
              <a:t>Основной файл программы на С++ должен содержать блоки</a:t>
            </a:r>
            <a:r>
              <a:rPr lang="en-US" sz="2000" dirty="0" smtClean="0"/>
              <a:t>: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ru-RU" sz="2000" dirty="0" smtClean="0"/>
              <a:t>Блок препроцессорных директив. (например </a:t>
            </a:r>
            <a:r>
              <a:rPr lang="en-US" sz="2000" dirty="0" smtClean="0"/>
              <a:t>define </a:t>
            </a:r>
            <a:r>
              <a:rPr lang="ru-RU" sz="2000" dirty="0" smtClean="0"/>
              <a:t>или </a:t>
            </a:r>
            <a:r>
              <a:rPr lang="en-US" sz="2000" dirty="0" err="1" smtClean="0"/>
              <a:t>ifndef</a:t>
            </a:r>
            <a:r>
              <a:rPr lang="en-US" sz="2000" dirty="0" smtClean="0"/>
              <a:t>)</a:t>
            </a:r>
            <a:endParaRPr lang="ru-RU" sz="2000" dirty="0" smtClean="0"/>
          </a:p>
          <a:p>
            <a:pPr marL="457200" indent="-457200" algn="just">
              <a:buFont typeface="+mj-lt"/>
              <a:buAutoNum type="arabicPeriod"/>
            </a:pPr>
            <a:r>
              <a:rPr lang="ru-RU" sz="2000" dirty="0" smtClean="0"/>
              <a:t>Блок импорта библиотек.</a:t>
            </a:r>
            <a:r>
              <a:rPr lang="en-US" sz="2000" dirty="0" smtClean="0"/>
              <a:t> (#import &lt;&gt;)</a:t>
            </a:r>
            <a:endParaRPr lang="ru-RU" sz="2000" dirty="0" smtClean="0"/>
          </a:p>
          <a:p>
            <a:pPr marL="457200" indent="-457200" algn="just">
              <a:buFont typeface="+mj-lt"/>
              <a:buAutoNum type="arabicPeriod"/>
            </a:pPr>
            <a:r>
              <a:rPr lang="ru-RU" sz="2000" dirty="0" smtClean="0"/>
              <a:t>Блок определения именованной области видимости.</a:t>
            </a:r>
            <a:r>
              <a:rPr lang="en-US" sz="2000" dirty="0" smtClean="0"/>
              <a:t> (using namespace </a:t>
            </a:r>
            <a:r>
              <a:rPr lang="en-US" sz="2000" dirty="0" err="1" smtClean="0"/>
              <a:t>std</a:t>
            </a:r>
            <a:r>
              <a:rPr lang="en-US" sz="2000" dirty="0" smtClean="0"/>
              <a:t>;)</a:t>
            </a:r>
            <a:endParaRPr lang="ru-RU" sz="2000" dirty="0" smtClean="0"/>
          </a:p>
          <a:p>
            <a:pPr marL="457200" indent="-457200" algn="just">
              <a:buFont typeface="+mj-lt"/>
              <a:buAutoNum type="arabicPeriod"/>
            </a:pPr>
            <a:r>
              <a:rPr lang="ru-RU" sz="2000" dirty="0" smtClean="0"/>
              <a:t>Блок декларирования или описания функций (здесь должны быть все функции которые используются в </a:t>
            </a:r>
            <a:r>
              <a:rPr lang="en-US" sz="2000" dirty="0" smtClean="0"/>
              <a:t>main</a:t>
            </a:r>
            <a:r>
              <a:rPr lang="ru-RU" sz="2000" dirty="0" smtClean="0"/>
              <a:t>).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ru-RU" sz="2000" dirty="0" smtClean="0"/>
              <a:t>Блок описания функции </a:t>
            </a:r>
            <a:r>
              <a:rPr lang="en-US" sz="2000" dirty="0" smtClean="0"/>
              <a:t>main</a:t>
            </a:r>
            <a:r>
              <a:rPr lang="ru-RU" sz="2000" dirty="0" smtClean="0"/>
              <a:t>.</a:t>
            </a:r>
            <a:endParaRPr lang="ru-RU" sz="2000" dirty="0"/>
          </a:p>
          <a:p>
            <a:pPr marL="457200" indent="-457200" algn="just">
              <a:buFont typeface="+mj-lt"/>
              <a:buAutoNum type="arabicPeriod"/>
            </a:pPr>
            <a:r>
              <a:rPr lang="ru-RU" sz="2000" dirty="0" smtClean="0"/>
              <a:t>Блок описания дополнительных функций</a:t>
            </a:r>
            <a:r>
              <a:rPr lang="en-US" sz="2000" dirty="0" smtClean="0"/>
              <a:t> (</a:t>
            </a:r>
            <a:r>
              <a:rPr lang="ru-RU" sz="2000" dirty="0" smtClean="0"/>
              <a:t>здесь могут быть любые функции, которые ранее не были использованы.</a:t>
            </a:r>
            <a:endParaRPr lang="en-US" sz="2000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621663" y="2592374"/>
            <a:ext cx="184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sz="2000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2418408" y="4472103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  <a:latin typeface="Consolas" panose="020B0609020204030204" pitchFamily="49" charset="0"/>
              </a:rPr>
              <a:t>#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include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A31515"/>
                </a:solidFill>
                <a:latin typeface="Consolas" panose="020B0609020204030204" pitchFamily="49" charset="0"/>
              </a:rPr>
              <a:t>iostream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&gt;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using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namespace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main (){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"Hello World"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pic>
        <p:nvPicPr>
          <p:cNvPr id="5122" name="Picture 2" descr="https://www.meme-arsenal.com/memes/bf3c870d02fa8f1b06f7817e661c9fb6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5480" y="1985793"/>
            <a:ext cx="3247839" cy="3596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8617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4" y="481752"/>
            <a:ext cx="8996663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Соглашение об демонстрации синтаксиса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14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93418" y="1437778"/>
            <a:ext cx="9574608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182563" algn="just"/>
            <a:r>
              <a:rPr lang="ru-RU" sz="2000" dirty="0" smtClean="0"/>
              <a:t>Для корректной демонстрации конструкций языка потребуется приводить примеры кода и его структуры, по этой причине, разумно, заранее определить формат и вид описания этой структуры. Такое описание будем называть </a:t>
            </a:r>
            <a:r>
              <a:rPr lang="en-US" sz="2000" b="1" dirty="0" smtClean="0"/>
              <a:t>“</a:t>
            </a:r>
            <a:r>
              <a:rPr lang="ru-RU" sz="2000" b="1" dirty="0" smtClean="0"/>
              <a:t>сигнатурой</a:t>
            </a:r>
            <a:r>
              <a:rPr lang="en-US" sz="2000" b="1" dirty="0" smtClean="0"/>
              <a:t>”</a:t>
            </a:r>
            <a:r>
              <a:rPr lang="ru-RU" sz="2000" dirty="0" smtClean="0"/>
              <a:t>.</a:t>
            </a:r>
          </a:p>
          <a:p>
            <a:pPr indent="182563" algn="just"/>
            <a:endParaRPr lang="ru-RU" sz="2000" dirty="0" smtClean="0"/>
          </a:p>
          <a:p>
            <a:pPr indent="182563" algn="just"/>
            <a:r>
              <a:rPr lang="ru-RU" sz="2000" dirty="0"/>
              <a:t>Символами </a:t>
            </a:r>
            <a:r>
              <a:rPr lang="en-US" sz="2000" b="1" dirty="0" smtClean="0"/>
              <a:t>“</a:t>
            </a:r>
            <a:r>
              <a:rPr lang="ru-RU" sz="2000" b="1" dirty="0" smtClean="0"/>
              <a:t>&lt;</a:t>
            </a:r>
            <a:r>
              <a:rPr lang="en-US" sz="2000" b="1" dirty="0" smtClean="0"/>
              <a:t>”</a:t>
            </a:r>
            <a:r>
              <a:rPr lang="ru-RU" sz="2000" dirty="0" smtClean="0"/>
              <a:t> </a:t>
            </a:r>
            <a:r>
              <a:rPr lang="ru-RU" sz="2000" dirty="0"/>
              <a:t>и </a:t>
            </a:r>
            <a:r>
              <a:rPr lang="en-US" sz="2000" b="1" dirty="0" smtClean="0"/>
              <a:t>“</a:t>
            </a:r>
            <a:r>
              <a:rPr lang="ru-RU" sz="2000" b="1" dirty="0" smtClean="0"/>
              <a:t>&gt;</a:t>
            </a:r>
            <a:r>
              <a:rPr lang="en-US" sz="2000" b="1" dirty="0" smtClean="0"/>
              <a:t>”</a:t>
            </a:r>
            <a:r>
              <a:rPr lang="ru-RU" sz="2000" dirty="0" smtClean="0"/>
              <a:t> </a:t>
            </a:r>
            <a:r>
              <a:rPr lang="ru-RU" sz="2000" dirty="0"/>
              <a:t>будем выделять те блоки, которые программист может варьировать при написании той или иной конструкции.</a:t>
            </a:r>
          </a:p>
          <a:p>
            <a:pPr indent="182563" algn="just"/>
            <a:endParaRPr lang="ru-RU" sz="2000" dirty="0"/>
          </a:p>
          <a:p>
            <a:pPr indent="182563" algn="just"/>
            <a:r>
              <a:rPr lang="ru-RU" sz="2000" dirty="0"/>
              <a:t>Тип в конструкции будем обозначать словом </a:t>
            </a:r>
            <a:r>
              <a:rPr lang="en-US" sz="2000" dirty="0" smtClean="0"/>
              <a:t>“</a:t>
            </a:r>
            <a:r>
              <a:rPr lang="ru-RU" sz="2000" b="1" dirty="0" smtClean="0"/>
              <a:t>тип</a:t>
            </a:r>
            <a:r>
              <a:rPr lang="en-US" sz="2000" b="1" dirty="0" smtClean="0"/>
              <a:t>”</a:t>
            </a:r>
            <a:r>
              <a:rPr lang="ru-RU" sz="2000" dirty="0" smtClean="0"/>
              <a:t>.</a:t>
            </a:r>
            <a:endParaRPr lang="ru-RU" sz="2000" dirty="0"/>
          </a:p>
          <a:p>
            <a:pPr indent="182563" algn="just"/>
            <a:endParaRPr lang="ru-RU" sz="2000" dirty="0"/>
          </a:p>
          <a:p>
            <a:pPr indent="182563" algn="just"/>
            <a:r>
              <a:rPr lang="ru-RU" sz="2000" dirty="0"/>
              <a:t>Наименование чего либо словом </a:t>
            </a:r>
            <a:r>
              <a:rPr lang="en-US" sz="2000" b="1" dirty="0" smtClean="0"/>
              <a:t>“</a:t>
            </a:r>
            <a:r>
              <a:rPr lang="ru-RU" sz="2000" b="1" dirty="0" smtClean="0"/>
              <a:t>имя_</a:t>
            </a:r>
            <a:r>
              <a:rPr lang="en-US" sz="2000" b="1" dirty="0" smtClean="0"/>
              <a:t>”</a:t>
            </a:r>
            <a:r>
              <a:rPr lang="ru-RU" sz="2000" dirty="0" smtClean="0"/>
              <a:t>, </a:t>
            </a:r>
            <a:r>
              <a:rPr lang="ru-RU" sz="2000" dirty="0"/>
              <a:t>после нижнего подчеркивания будем писать имя чего следует написать.</a:t>
            </a:r>
          </a:p>
          <a:p>
            <a:pPr indent="182563" algn="just"/>
            <a:endParaRPr lang="ru-RU" sz="2000" dirty="0"/>
          </a:p>
          <a:p>
            <a:pPr indent="182563" algn="just"/>
            <a:r>
              <a:rPr lang="ru-RU" sz="2000" dirty="0"/>
              <a:t>Любое введенное программистом значение будем обозначать словом </a:t>
            </a:r>
            <a:r>
              <a:rPr lang="en-US" sz="2000" b="1" dirty="0" smtClean="0"/>
              <a:t>“</a:t>
            </a:r>
            <a:r>
              <a:rPr lang="ru-RU" sz="2000" b="1" dirty="0" smtClean="0"/>
              <a:t>значение</a:t>
            </a:r>
            <a:r>
              <a:rPr lang="en-US" sz="2000" b="1" dirty="0" smtClean="0"/>
              <a:t>”</a:t>
            </a:r>
            <a:r>
              <a:rPr lang="ru-RU" sz="2000" dirty="0" smtClean="0"/>
              <a:t>.</a:t>
            </a:r>
            <a:endParaRPr lang="ru-RU" sz="2000" dirty="0"/>
          </a:p>
          <a:p>
            <a:pPr indent="182563" algn="just"/>
            <a:endParaRPr lang="ru-RU" sz="2000" dirty="0"/>
          </a:p>
          <a:p>
            <a:pPr indent="182563" algn="just"/>
            <a:r>
              <a:rPr lang="ru-RU" sz="2000" dirty="0"/>
              <a:t>Так же, в случае если существует вариативность в описании какой либо структуры, варианты будут описываться разделенные символом </a:t>
            </a:r>
            <a:r>
              <a:rPr lang="en-US" sz="2000" b="1" dirty="0" smtClean="0"/>
              <a:t>“</a:t>
            </a:r>
            <a:r>
              <a:rPr lang="ru-RU" sz="2000" b="1" dirty="0" smtClean="0"/>
              <a:t>|</a:t>
            </a:r>
            <a:r>
              <a:rPr lang="en-US" sz="2000" b="1" dirty="0" smtClean="0"/>
              <a:t>”</a:t>
            </a:r>
            <a:r>
              <a:rPr lang="ru-RU" sz="2000" dirty="0" smtClean="0"/>
              <a:t>.</a:t>
            </a:r>
            <a:endParaRPr lang="ru-RU" sz="2000" dirty="0"/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68026" y="2917148"/>
            <a:ext cx="1959834" cy="1959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798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Данные </a:t>
            </a:r>
            <a:r>
              <a:rPr lang="ru-RU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 С++</a:t>
            </a: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15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0341" y="2278055"/>
            <a:ext cx="5550818" cy="4443423"/>
          </a:xfrm>
          <a:prstGeom prst="rect">
            <a:avLst/>
          </a:prstGeom>
        </p:spPr>
      </p:pic>
      <p:sp>
        <p:nvSpPr>
          <p:cNvPr id="11" name="Прямоугольник 10"/>
          <p:cNvSpPr/>
          <p:nvPr/>
        </p:nvSpPr>
        <p:spPr>
          <a:xfrm>
            <a:off x="493417" y="1272836"/>
            <a:ext cx="465904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182563" algn="just"/>
            <a:r>
              <a:rPr lang="ru-RU" b="0" dirty="0" smtClean="0">
                <a:solidFill>
                  <a:srgbClr val="000000"/>
                </a:solidFill>
                <a:effectLst/>
              </a:rPr>
              <a:t>Принципиально программа это черный ящик которые получает данные на вход, проводит с ними манипуляции и выдает какой то результат</a:t>
            </a:r>
            <a:endParaRPr lang="ru-RU" b="0" dirty="0">
              <a:solidFill>
                <a:srgbClr val="000000"/>
              </a:solidFill>
              <a:effectLst/>
            </a:endParaRPr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1064" y="1341911"/>
            <a:ext cx="4962525" cy="581025"/>
          </a:xfrm>
          <a:prstGeom prst="rect">
            <a:avLst/>
          </a:prstGeom>
        </p:spPr>
      </p:pic>
      <p:sp>
        <p:nvSpPr>
          <p:cNvPr id="13" name="Прямоугольник 12"/>
          <p:cNvSpPr/>
          <p:nvPr/>
        </p:nvSpPr>
        <p:spPr>
          <a:xfrm>
            <a:off x="493417" y="2645428"/>
            <a:ext cx="4659048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182563" algn="just"/>
            <a:r>
              <a:rPr lang="ru-RU" b="0" dirty="0" smtClean="0">
                <a:solidFill>
                  <a:srgbClr val="000000"/>
                </a:solidFill>
                <a:effectLst/>
              </a:rPr>
              <a:t>Поэтому для корректной работы с программой внутри нее необходимо хранить данные. В целом есть 2 принципиально разных варианта получать данные</a:t>
            </a:r>
            <a:r>
              <a:rPr lang="en-US" b="0" dirty="0" smtClean="0">
                <a:solidFill>
                  <a:srgbClr val="000000"/>
                </a:solidFill>
                <a:effectLst/>
              </a:rPr>
              <a:t>: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ru-RU" dirty="0" smtClean="0">
                <a:solidFill>
                  <a:srgbClr val="000000"/>
                </a:solidFill>
              </a:rPr>
              <a:t>Получить данные на вход в программу, в каком либо виде (ввод пользователя</a:t>
            </a:r>
            <a:r>
              <a:rPr lang="ru-RU" dirty="0">
                <a:solidFill>
                  <a:srgbClr val="000000"/>
                </a:solidFill>
              </a:rPr>
              <a:t> </a:t>
            </a:r>
            <a:r>
              <a:rPr lang="ru-RU" dirty="0" smtClean="0">
                <a:solidFill>
                  <a:srgbClr val="000000"/>
                </a:solidFill>
              </a:rPr>
              <a:t>или файл).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ru-RU" b="0" dirty="0" smtClean="0">
                <a:solidFill>
                  <a:srgbClr val="000000"/>
                </a:solidFill>
                <a:effectLst/>
              </a:rPr>
              <a:t>Получить данные в процессе написания программы (ввод разработчика).</a:t>
            </a:r>
          </a:p>
          <a:p>
            <a:pPr indent="182563" algn="just"/>
            <a:r>
              <a:rPr lang="ru-RU" dirty="0" smtClean="0">
                <a:solidFill>
                  <a:srgbClr val="000000"/>
                </a:solidFill>
              </a:rPr>
              <a:t>В зависимости от того как получены данные, в С++ с ними придется работать разными способами и конструкциями языка.</a:t>
            </a:r>
            <a:endParaRPr lang="ru-RU" b="0" dirty="0">
              <a:solidFill>
                <a:srgbClr val="00000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386723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Типы данных в С++</a:t>
            </a: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16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493417" y="1165711"/>
            <a:ext cx="515796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000" b="1" dirty="0" smtClean="0">
                <a:solidFill>
                  <a:srgbClr val="000000"/>
                </a:solidFill>
                <a:effectLst/>
              </a:rPr>
              <a:t>Встроенные типы</a:t>
            </a:r>
            <a:endParaRPr lang="en-US" sz="2000" b="1" dirty="0" smtClean="0">
              <a:solidFill>
                <a:srgbClr val="000000"/>
              </a:solidFill>
              <a:effectLst/>
            </a:endParaRPr>
          </a:p>
          <a:p>
            <a:pPr algn="just"/>
            <a:r>
              <a:rPr lang="ru-RU" sz="2000" b="0" dirty="0" smtClean="0">
                <a:solidFill>
                  <a:srgbClr val="000000"/>
                </a:solidFill>
                <a:effectLst/>
              </a:rPr>
              <a:t>к ним относятся все те типы что есть в языке сами по себе, и по сути, существуют шире, в самом оборудовании.</a:t>
            </a:r>
          </a:p>
        </p:txBody>
      </p:sp>
      <p:sp>
        <p:nvSpPr>
          <p:cNvPr id="10" name="Прямоугольник 9"/>
          <p:cNvSpPr/>
          <p:nvPr/>
        </p:nvSpPr>
        <p:spPr>
          <a:xfrm>
            <a:off x="493417" y="2643039"/>
            <a:ext cx="11207742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2000" b="1" i="0" dirty="0" err="1" smtClean="0">
                <a:solidFill>
                  <a:srgbClr val="000000"/>
                </a:solidFill>
                <a:effectLst/>
              </a:rPr>
              <a:t>bool</a:t>
            </a:r>
            <a:r>
              <a:rPr lang="ru-RU" sz="2000" b="0" i="0" dirty="0" smtClean="0">
                <a:solidFill>
                  <a:srgbClr val="000000"/>
                </a:solidFill>
                <a:effectLst/>
              </a:rPr>
              <a:t>: логический тип. </a:t>
            </a:r>
            <a:r>
              <a:rPr lang="en-US" sz="2000" b="1" dirty="0">
                <a:solidFill>
                  <a:srgbClr val="000000"/>
                </a:solidFill>
              </a:rPr>
              <a:t>t</a:t>
            </a:r>
            <a:r>
              <a:rPr lang="ru-RU" sz="2000" b="1" i="0" dirty="0" err="1" smtClean="0">
                <a:solidFill>
                  <a:srgbClr val="000000"/>
                </a:solidFill>
                <a:effectLst/>
              </a:rPr>
              <a:t>rue</a:t>
            </a:r>
            <a:r>
              <a:rPr lang="en-US" sz="2000" b="0" i="0" dirty="0" smtClean="0">
                <a:solidFill>
                  <a:srgbClr val="000000"/>
                </a:solidFill>
                <a:effectLst/>
              </a:rPr>
              <a:t>/</a:t>
            </a:r>
            <a:r>
              <a:rPr lang="ru-RU" sz="2000" b="1" i="0" dirty="0" err="1" smtClean="0">
                <a:solidFill>
                  <a:srgbClr val="000000"/>
                </a:solidFill>
                <a:effectLst/>
              </a:rPr>
              <a:t>false</a:t>
            </a:r>
            <a:endParaRPr lang="ru-RU" sz="2000" b="0" i="0" dirty="0" smtClean="0">
              <a:solidFill>
                <a:srgbClr val="000000"/>
              </a:solidFill>
              <a:effectLst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2000" b="1" i="0" dirty="0" err="1" smtClean="0">
                <a:solidFill>
                  <a:srgbClr val="000000"/>
                </a:solidFill>
                <a:effectLst/>
              </a:rPr>
              <a:t>char</a:t>
            </a:r>
            <a:r>
              <a:rPr lang="ru-RU" sz="2000" b="0" i="0" dirty="0" smtClean="0">
                <a:solidFill>
                  <a:srgbClr val="000000"/>
                </a:solidFill>
                <a:effectLst/>
              </a:rPr>
              <a:t>: представляет один символ в кодировке ASCII. Занимает в памяти 1 байт (8 бит). </a:t>
            </a:r>
            <a:r>
              <a:rPr lang="ru-RU" sz="2000" b="1" i="0" dirty="0" err="1" smtClean="0">
                <a:solidFill>
                  <a:srgbClr val="000000"/>
                </a:solidFill>
                <a:effectLst/>
              </a:rPr>
              <a:t>wchar_t</a:t>
            </a:r>
            <a:r>
              <a:rPr lang="ru-RU" sz="2000" b="0" i="0" dirty="0" smtClean="0">
                <a:solidFill>
                  <a:srgbClr val="000000"/>
                </a:solidFill>
                <a:effectLst/>
              </a:rPr>
              <a:t>: </a:t>
            </a:r>
            <a:r>
              <a:rPr lang="en-US" sz="2000" dirty="0" smtClean="0">
                <a:solidFill>
                  <a:srgbClr val="000000"/>
                </a:solidFill>
              </a:rPr>
              <a:t>UTF-8</a:t>
            </a:r>
            <a:r>
              <a:rPr lang="ru-RU" sz="2000" b="0" i="0" dirty="0" smtClean="0">
                <a:solidFill>
                  <a:srgbClr val="000000"/>
                </a:solidFill>
                <a:effectLst/>
              </a:rPr>
              <a:t>. </a:t>
            </a:r>
            <a:r>
              <a:rPr lang="ru-RU" sz="2000" b="1" i="0" dirty="0" smtClean="0">
                <a:solidFill>
                  <a:srgbClr val="000000"/>
                </a:solidFill>
                <a:effectLst/>
              </a:rPr>
              <a:t>char16_t</a:t>
            </a:r>
            <a:r>
              <a:rPr lang="ru-RU" sz="2000" b="0" i="0" dirty="0" smtClean="0">
                <a:solidFill>
                  <a:srgbClr val="000000"/>
                </a:solidFill>
                <a:effectLst/>
              </a:rPr>
              <a:t>: </a:t>
            </a:r>
            <a:r>
              <a:rPr lang="en-US" sz="2000" b="0" i="0" dirty="0" smtClean="0">
                <a:solidFill>
                  <a:srgbClr val="000000"/>
                </a:solidFill>
                <a:effectLst/>
              </a:rPr>
              <a:t>UTF-16</a:t>
            </a:r>
            <a:r>
              <a:rPr lang="ru-RU" sz="2000" b="0" i="0" dirty="0" smtClean="0">
                <a:solidFill>
                  <a:srgbClr val="000000"/>
                </a:solidFill>
                <a:effectLst/>
              </a:rPr>
              <a:t>.</a:t>
            </a:r>
            <a:r>
              <a:rPr lang="ru-RU" sz="2000" dirty="0">
                <a:solidFill>
                  <a:srgbClr val="000000"/>
                </a:solidFill>
              </a:rPr>
              <a:t> </a:t>
            </a:r>
            <a:r>
              <a:rPr lang="ru-RU" sz="2000" b="1" i="0" dirty="0" smtClean="0">
                <a:solidFill>
                  <a:srgbClr val="000000"/>
                </a:solidFill>
                <a:effectLst/>
              </a:rPr>
              <a:t>char32_t</a:t>
            </a:r>
            <a:r>
              <a:rPr lang="ru-RU" sz="2000" b="0" i="0" dirty="0" smtClean="0">
                <a:solidFill>
                  <a:srgbClr val="000000"/>
                </a:solidFill>
                <a:effectLst/>
              </a:rPr>
              <a:t>: </a:t>
            </a:r>
            <a:r>
              <a:rPr lang="en-US" sz="2000" b="0" i="0" dirty="0" smtClean="0">
                <a:solidFill>
                  <a:srgbClr val="000000"/>
                </a:solidFill>
                <a:effectLst/>
              </a:rPr>
              <a:t>UTF-32</a:t>
            </a:r>
            <a:r>
              <a:rPr lang="ru-RU" sz="2000" b="0" i="0" dirty="0" smtClean="0">
                <a:solidFill>
                  <a:srgbClr val="000000"/>
                </a:solidFill>
                <a:effectLst/>
              </a:rPr>
              <a:t>.</a:t>
            </a:r>
            <a:endParaRPr lang="en-US" sz="2000" b="0" i="0" dirty="0" smtClean="0">
              <a:solidFill>
                <a:srgbClr val="000000"/>
              </a:solidFill>
              <a:effectLst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2000" b="1" i="0" dirty="0" err="1" smtClean="0">
                <a:solidFill>
                  <a:srgbClr val="000000"/>
                </a:solidFill>
                <a:effectLst/>
              </a:rPr>
              <a:t>int</a:t>
            </a:r>
            <a:r>
              <a:rPr lang="ru-RU" sz="2000" b="0" i="0" dirty="0" smtClean="0">
                <a:solidFill>
                  <a:srgbClr val="000000"/>
                </a:solidFill>
                <a:effectLst/>
              </a:rPr>
              <a:t>: представляет целое число.</a:t>
            </a:r>
            <a:r>
              <a:rPr lang="en-US" sz="2000" b="0" i="0" dirty="0" smtClean="0">
                <a:solidFill>
                  <a:srgbClr val="000000"/>
                </a:solidFill>
                <a:effectLst/>
              </a:rPr>
              <a:t> </a:t>
            </a:r>
            <a:r>
              <a:rPr lang="ru-RU" sz="2000" b="0" i="0" dirty="0" smtClean="0">
                <a:solidFill>
                  <a:srgbClr val="000000"/>
                </a:solidFill>
                <a:effectLst/>
              </a:rPr>
              <a:t>Занимает от 2 до 4 байт.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2000" b="1" i="0" dirty="0" err="1" smtClean="0">
                <a:solidFill>
                  <a:srgbClr val="000000"/>
                </a:solidFill>
                <a:effectLst/>
              </a:rPr>
              <a:t>float</a:t>
            </a:r>
            <a:r>
              <a:rPr lang="ru-RU" sz="2000" b="0" i="0" dirty="0" smtClean="0">
                <a:solidFill>
                  <a:srgbClr val="000000"/>
                </a:solidFill>
                <a:effectLst/>
              </a:rPr>
              <a:t>: представляет вещественное число ординарной точности с плавающей точкой в диапазоне +/- 3.4E-38 до 3.4E+38. В памяти занимает 4 байта (32 бита)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2000" b="1" i="0" dirty="0" err="1" smtClean="0">
                <a:solidFill>
                  <a:srgbClr val="000000"/>
                </a:solidFill>
                <a:effectLst/>
              </a:rPr>
              <a:t>double</a:t>
            </a:r>
            <a:r>
              <a:rPr lang="ru-RU" sz="2000" b="0" i="0" dirty="0" smtClean="0">
                <a:solidFill>
                  <a:srgbClr val="000000"/>
                </a:solidFill>
                <a:effectLst/>
              </a:rPr>
              <a:t>: представляет вещественное число двойной точности с плавающей точкой в диапазоне +/- 1.7E-308 до 1.7E+308. В памяти занимает 8 байт (64 бита)</a:t>
            </a:r>
          </a:p>
          <a:p>
            <a:pPr algn="just"/>
            <a:r>
              <a:rPr lang="ru-RU" sz="2000" dirty="0" smtClean="0">
                <a:solidFill>
                  <a:srgbClr val="000000"/>
                </a:solidFill>
              </a:rPr>
              <a:t>Типы </a:t>
            </a:r>
            <a:r>
              <a:rPr lang="en-US" sz="2000" dirty="0" smtClean="0">
                <a:solidFill>
                  <a:srgbClr val="000000"/>
                </a:solidFill>
              </a:rPr>
              <a:t>char, </a:t>
            </a:r>
            <a:r>
              <a:rPr lang="ru-RU" sz="2000" dirty="0" smtClean="0">
                <a:solidFill>
                  <a:srgbClr val="000000"/>
                </a:solidFill>
              </a:rPr>
              <a:t>и </a:t>
            </a:r>
            <a:r>
              <a:rPr lang="en-US" sz="2000" dirty="0" err="1" smtClean="0">
                <a:solidFill>
                  <a:srgbClr val="000000"/>
                </a:solidFill>
              </a:rPr>
              <a:t>int</a:t>
            </a:r>
            <a:r>
              <a:rPr lang="en-US" sz="2000" dirty="0" smtClean="0">
                <a:solidFill>
                  <a:srgbClr val="000000"/>
                </a:solidFill>
              </a:rPr>
              <a:t> </a:t>
            </a:r>
            <a:r>
              <a:rPr lang="ru-RU" sz="2000" dirty="0" smtClean="0">
                <a:solidFill>
                  <a:srgbClr val="000000"/>
                </a:solidFill>
              </a:rPr>
              <a:t>имеют приставки </a:t>
            </a:r>
            <a:r>
              <a:rPr lang="en-US" sz="2000" b="1" dirty="0" smtClean="0">
                <a:solidFill>
                  <a:srgbClr val="000000"/>
                </a:solidFill>
              </a:rPr>
              <a:t>unsigned</a:t>
            </a:r>
            <a:r>
              <a:rPr lang="ru-RU" sz="2000" b="1" dirty="0">
                <a:solidFill>
                  <a:srgbClr val="000000"/>
                </a:solidFill>
              </a:rPr>
              <a:t> </a:t>
            </a:r>
            <a:r>
              <a:rPr lang="ru-RU" sz="2000" dirty="0" smtClean="0">
                <a:solidFill>
                  <a:srgbClr val="000000"/>
                </a:solidFill>
              </a:rPr>
              <a:t>означает что тип</a:t>
            </a:r>
            <a:r>
              <a:rPr lang="en-US" sz="2000" dirty="0" smtClean="0">
                <a:solidFill>
                  <a:srgbClr val="000000"/>
                </a:solidFill>
              </a:rPr>
              <a:t> </a:t>
            </a:r>
            <a:r>
              <a:rPr lang="ru-RU" sz="2000" dirty="0" smtClean="0">
                <a:solidFill>
                  <a:srgbClr val="000000"/>
                </a:solidFill>
              </a:rPr>
              <a:t>не хранит отрицательные числа и </a:t>
            </a:r>
            <a:r>
              <a:rPr lang="en-US" sz="2000" b="1" dirty="0" smtClean="0">
                <a:solidFill>
                  <a:srgbClr val="000000"/>
                </a:solidFill>
              </a:rPr>
              <a:t>singed</a:t>
            </a:r>
            <a:r>
              <a:rPr lang="en-US" sz="2000" dirty="0" smtClean="0">
                <a:solidFill>
                  <a:srgbClr val="000000"/>
                </a:solidFill>
              </a:rPr>
              <a:t>, </a:t>
            </a:r>
            <a:r>
              <a:rPr lang="ru-RU" sz="2000" dirty="0" smtClean="0">
                <a:solidFill>
                  <a:srgbClr val="000000"/>
                </a:solidFill>
              </a:rPr>
              <a:t>означает что тип хранит отрицательные числа.</a:t>
            </a:r>
          </a:p>
          <a:p>
            <a:pPr algn="just"/>
            <a:r>
              <a:rPr lang="ru-RU" sz="2000" dirty="0" smtClean="0">
                <a:solidFill>
                  <a:srgbClr val="000000"/>
                </a:solidFill>
              </a:rPr>
              <a:t>Тип </a:t>
            </a:r>
            <a:r>
              <a:rPr lang="en-US" sz="2000" b="1" dirty="0" err="1" smtClean="0">
                <a:solidFill>
                  <a:srgbClr val="000000"/>
                </a:solidFill>
              </a:rPr>
              <a:t>int</a:t>
            </a:r>
            <a:r>
              <a:rPr lang="en-US" sz="2000" dirty="0" smtClean="0">
                <a:solidFill>
                  <a:srgbClr val="000000"/>
                </a:solidFill>
              </a:rPr>
              <a:t> </a:t>
            </a:r>
            <a:r>
              <a:rPr lang="ru-RU" sz="2000" dirty="0" smtClean="0">
                <a:solidFill>
                  <a:srgbClr val="000000"/>
                </a:solidFill>
              </a:rPr>
              <a:t>имеет приставки </a:t>
            </a:r>
            <a:r>
              <a:rPr lang="en-US" sz="2000" b="1" dirty="0" smtClean="0">
                <a:solidFill>
                  <a:srgbClr val="000000"/>
                </a:solidFill>
              </a:rPr>
              <a:t>short</a:t>
            </a:r>
            <a:r>
              <a:rPr lang="en-US" sz="2000" dirty="0" smtClean="0">
                <a:solidFill>
                  <a:srgbClr val="000000"/>
                </a:solidFill>
              </a:rPr>
              <a:t> </a:t>
            </a:r>
            <a:r>
              <a:rPr lang="ru-RU" sz="2000" dirty="0" smtClean="0">
                <a:solidFill>
                  <a:srgbClr val="000000"/>
                </a:solidFill>
              </a:rPr>
              <a:t>уменьшает диапазон и память в 2 раза</a:t>
            </a:r>
            <a:r>
              <a:rPr lang="en-US" sz="2000" dirty="0" smtClean="0">
                <a:solidFill>
                  <a:srgbClr val="000000"/>
                </a:solidFill>
              </a:rPr>
              <a:t> </a:t>
            </a:r>
            <a:r>
              <a:rPr lang="ru-RU" sz="2000" dirty="0" smtClean="0">
                <a:solidFill>
                  <a:srgbClr val="000000"/>
                </a:solidFill>
              </a:rPr>
              <a:t>и </a:t>
            </a:r>
            <a:r>
              <a:rPr lang="en-US" sz="2000" b="1" dirty="0" smtClean="0">
                <a:solidFill>
                  <a:srgbClr val="000000"/>
                </a:solidFill>
              </a:rPr>
              <a:t>long</a:t>
            </a:r>
            <a:r>
              <a:rPr lang="ru-RU" sz="2000" dirty="0" smtClean="0">
                <a:solidFill>
                  <a:srgbClr val="000000"/>
                </a:solidFill>
              </a:rPr>
              <a:t> увеличивает диапазон и память в 2 раза, так же мож</a:t>
            </a:r>
            <a:r>
              <a:rPr lang="ru-RU" sz="2000" dirty="0">
                <a:solidFill>
                  <a:srgbClr val="000000"/>
                </a:solidFill>
              </a:rPr>
              <a:t>е</a:t>
            </a:r>
            <a:r>
              <a:rPr lang="ru-RU" sz="2000" dirty="0" smtClean="0">
                <a:solidFill>
                  <a:srgbClr val="000000"/>
                </a:solidFill>
              </a:rPr>
              <a:t>т применяться к </a:t>
            </a:r>
            <a:r>
              <a:rPr lang="en-US" sz="2000" b="1" dirty="0" smtClean="0">
                <a:solidFill>
                  <a:srgbClr val="000000"/>
                </a:solidFill>
              </a:rPr>
              <a:t>double</a:t>
            </a:r>
            <a:endParaRPr lang="ru-RU" sz="2000" b="1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6543193" y="1165711"/>
            <a:ext cx="515796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b="1" dirty="0">
                <a:solidFill>
                  <a:srgbClr val="000000"/>
                </a:solidFill>
              </a:rPr>
              <a:t>Пользовательские </a:t>
            </a:r>
            <a:r>
              <a:rPr lang="ru-RU" b="1" dirty="0" smtClean="0">
                <a:solidFill>
                  <a:srgbClr val="000000"/>
                </a:solidFill>
              </a:rPr>
              <a:t>типы</a:t>
            </a:r>
            <a:endParaRPr lang="en-US" b="1" dirty="0" smtClean="0">
              <a:solidFill>
                <a:srgbClr val="000000"/>
              </a:solidFill>
            </a:endParaRPr>
          </a:p>
          <a:p>
            <a:pPr algn="just"/>
            <a:r>
              <a:rPr lang="ru-RU" dirty="0" smtClean="0">
                <a:solidFill>
                  <a:srgbClr val="000000"/>
                </a:solidFill>
              </a:rPr>
              <a:t>Это </a:t>
            </a:r>
            <a:r>
              <a:rPr lang="ru-RU" dirty="0">
                <a:solidFill>
                  <a:srgbClr val="000000"/>
                </a:solidFill>
              </a:rPr>
              <a:t>те типы которые пользователь комбинируя каким либо образом встроенные типы и описывая взаимодействия между ними создает сам</a:t>
            </a:r>
          </a:p>
        </p:txBody>
      </p:sp>
    </p:spTree>
    <p:extLst>
      <p:ext uri="{BB962C8B-B14F-4D97-AF65-F5344CB8AC3E}">
        <p14:creationId xmlns:p14="http://schemas.microsoft.com/office/powerpoint/2010/main" val="2798607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Переменные в С++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17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11" name="Прямоугольник 10"/>
          <p:cNvSpPr/>
          <p:nvPr/>
        </p:nvSpPr>
        <p:spPr>
          <a:xfrm>
            <a:off x="493418" y="3281907"/>
            <a:ext cx="8548878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182563" algn="just"/>
            <a:r>
              <a:rPr lang="ru-RU" dirty="0" smtClean="0">
                <a:solidFill>
                  <a:srgbClr val="000000"/>
                </a:solidFill>
              </a:rPr>
              <a:t>В каждой приведенной строке происходит декларирования и инициализация переменных.</a:t>
            </a:r>
          </a:p>
          <a:p>
            <a:pPr indent="182563" algn="just"/>
            <a:r>
              <a:rPr lang="ru-RU" b="0" dirty="0" smtClean="0">
                <a:solidFill>
                  <a:srgbClr val="000000"/>
                </a:solidFill>
                <a:effectLst/>
              </a:rPr>
              <a:t>Кажда</a:t>
            </a:r>
            <a:r>
              <a:rPr lang="ru-RU" dirty="0" smtClean="0">
                <a:solidFill>
                  <a:srgbClr val="000000"/>
                </a:solidFill>
              </a:rPr>
              <a:t>я строка имеет определённую структуру, которую принято называть сигнатурой, таким образом сигнатура объявления переменной</a:t>
            </a:r>
            <a:r>
              <a:rPr lang="en-US" dirty="0" smtClean="0">
                <a:solidFill>
                  <a:srgbClr val="000000"/>
                </a:solidFill>
              </a:rPr>
              <a:t>:</a:t>
            </a:r>
          </a:p>
          <a:p>
            <a:pPr indent="182563" algn="just"/>
            <a:endParaRPr lang="ru-RU" dirty="0" smtClean="0">
              <a:solidFill>
                <a:srgbClr val="000000"/>
              </a:solidFill>
            </a:endParaRPr>
          </a:p>
          <a:p>
            <a:pPr indent="182563" algn="just"/>
            <a:endParaRPr lang="ru-RU" dirty="0" smtClean="0">
              <a:solidFill>
                <a:srgbClr val="000000"/>
              </a:solidFill>
            </a:endParaRPr>
          </a:p>
          <a:p>
            <a:pPr indent="182563" algn="just"/>
            <a:r>
              <a:rPr lang="ru-RU" b="0" dirty="0" smtClean="0">
                <a:solidFill>
                  <a:srgbClr val="000000"/>
                </a:solidFill>
                <a:effectLst/>
              </a:rPr>
              <a:t>							</a:t>
            </a:r>
            <a:r>
              <a:rPr lang="en-US" b="0" dirty="0" smtClean="0">
                <a:solidFill>
                  <a:srgbClr val="000000"/>
                </a:solidFill>
                <a:effectLst/>
              </a:rPr>
              <a:t>		</a:t>
            </a:r>
            <a:r>
              <a:rPr lang="en-US" b="0" dirty="0" smtClean="0">
                <a:solidFill>
                  <a:srgbClr val="000000"/>
                </a:solidFill>
                <a:effectLst/>
              </a:rPr>
              <a:t>&lt;</a:t>
            </a:r>
            <a:r>
              <a:rPr lang="ru-RU" b="0" dirty="0" smtClean="0">
                <a:solidFill>
                  <a:srgbClr val="000000"/>
                </a:solidFill>
                <a:effectLst/>
              </a:rPr>
              <a:t>тип</a:t>
            </a:r>
            <a:r>
              <a:rPr lang="en-US" b="0" dirty="0" smtClean="0">
                <a:solidFill>
                  <a:srgbClr val="000000"/>
                </a:solidFill>
                <a:effectLst/>
              </a:rPr>
              <a:t>&gt; &lt;</a:t>
            </a:r>
            <a:r>
              <a:rPr lang="ru-RU" b="0" dirty="0" err="1" smtClean="0">
                <a:solidFill>
                  <a:srgbClr val="000000"/>
                </a:solidFill>
                <a:effectLst/>
              </a:rPr>
              <a:t>имя_переменной</a:t>
            </a:r>
            <a:r>
              <a:rPr lang="en-US" b="0" dirty="0" smtClean="0">
                <a:solidFill>
                  <a:srgbClr val="000000"/>
                </a:solidFill>
                <a:effectLst/>
              </a:rPr>
              <a:t>&gt; = &lt;</a:t>
            </a:r>
            <a:r>
              <a:rPr lang="ru-RU" b="0" dirty="0" smtClean="0">
                <a:solidFill>
                  <a:srgbClr val="000000"/>
                </a:solidFill>
                <a:effectLst/>
              </a:rPr>
              <a:t>значение</a:t>
            </a:r>
            <a:r>
              <a:rPr lang="en-US" b="0" dirty="0" smtClean="0">
                <a:solidFill>
                  <a:srgbClr val="000000"/>
                </a:solidFill>
                <a:effectLst/>
              </a:rPr>
              <a:t>&gt;;</a:t>
            </a:r>
          </a:p>
          <a:p>
            <a:pPr indent="182563" algn="just"/>
            <a:endParaRPr lang="ru-RU" dirty="0" smtClean="0">
              <a:solidFill>
                <a:srgbClr val="000000"/>
              </a:solidFill>
            </a:endParaRPr>
          </a:p>
          <a:p>
            <a:pPr indent="182563" algn="just"/>
            <a:endParaRPr lang="en-US" dirty="0" smtClean="0">
              <a:solidFill>
                <a:srgbClr val="000000"/>
              </a:solidFill>
            </a:endParaRPr>
          </a:p>
          <a:p>
            <a:pPr indent="182563" algn="just"/>
            <a:r>
              <a:rPr lang="ru-RU" dirty="0" smtClean="0">
                <a:solidFill>
                  <a:srgbClr val="000000"/>
                </a:solidFill>
              </a:rPr>
              <a:t>Наименование переменной может быть практически любым, не допускается совпадение с ключевыми словами языка и оно не может начинаться с цифр.</a:t>
            </a:r>
          </a:p>
        </p:txBody>
      </p:sp>
      <p:sp>
        <p:nvSpPr>
          <p:cNvPr id="12" name="Прямоугольник 11"/>
          <p:cNvSpPr/>
          <p:nvPr/>
        </p:nvSpPr>
        <p:spPr>
          <a:xfrm>
            <a:off x="493417" y="1927528"/>
            <a:ext cx="3420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 smtClean="0">
                <a:solidFill>
                  <a:srgbClr val="000080"/>
                </a:solidFill>
                <a:effectLst/>
              </a:rPr>
              <a:t>Декларирование</a:t>
            </a:r>
            <a:r>
              <a:rPr lang="ru-RU" b="0" dirty="0" smtClean="0">
                <a:solidFill>
                  <a:srgbClr val="000000"/>
                </a:solidFill>
                <a:effectLst/>
              </a:rPr>
              <a:t> - это процесс резервирования имени под переменную.</a:t>
            </a:r>
            <a:endParaRPr lang="ru-RU" b="0" dirty="0">
              <a:solidFill>
                <a:srgbClr val="000000"/>
              </a:solidFill>
              <a:effectLst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8317084" y="1927528"/>
            <a:ext cx="3420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 smtClean="0">
                <a:solidFill>
                  <a:srgbClr val="000080"/>
                </a:solidFill>
                <a:effectLst/>
              </a:rPr>
              <a:t>Инициализация</a:t>
            </a:r>
            <a:r>
              <a:rPr lang="ru-RU" b="0" dirty="0" smtClean="0">
                <a:solidFill>
                  <a:srgbClr val="000000"/>
                </a:solidFill>
                <a:effectLst/>
              </a:rPr>
              <a:t> - это процесс присвоения переменной своего первого, начального значения.</a:t>
            </a:r>
            <a:endParaRPr lang="ru-RU" b="0" dirty="0">
              <a:solidFill>
                <a:srgbClr val="000000"/>
              </a:solidFill>
              <a:effectLst/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5309917" y="1437778"/>
            <a:ext cx="16106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b="1" dirty="0" smtClean="0">
                <a:solidFill>
                  <a:srgbClr val="000080"/>
                </a:solidFill>
                <a:effectLst/>
              </a:rPr>
              <a:t>Описание</a:t>
            </a:r>
          </a:p>
          <a:p>
            <a:pPr algn="ctr"/>
            <a:r>
              <a:rPr lang="ru-RU" b="1" dirty="0" smtClean="0">
                <a:solidFill>
                  <a:srgbClr val="000080"/>
                </a:solidFill>
                <a:effectLst/>
              </a:rPr>
              <a:t>переменной</a:t>
            </a:r>
            <a:endParaRPr lang="ru-RU" b="0" dirty="0">
              <a:solidFill>
                <a:srgbClr val="000000"/>
              </a:solidFill>
              <a:effectLst/>
            </a:endParaRPr>
          </a:p>
        </p:txBody>
      </p:sp>
      <p:cxnSp>
        <p:nvCxnSpPr>
          <p:cNvPr id="15" name="Прямая со стрелкой 14"/>
          <p:cNvCxnSpPr>
            <a:stCxn id="14" idx="1"/>
            <a:endCxn id="12" idx="3"/>
          </p:cNvCxnSpPr>
          <p:nvPr/>
        </p:nvCxnSpPr>
        <p:spPr>
          <a:xfrm flipH="1">
            <a:off x="3913417" y="1760944"/>
            <a:ext cx="1396500" cy="6282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 стрелкой 16"/>
          <p:cNvCxnSpPr>
            <a:stCxn id="14" idx="3"/>
            <a:endCxn id="13" idx="1"/>
          </p:cNvCxnSpPr>
          <p:nvPr/>
        </p:nvCxnSpPr>
        <p:spPr>
          <a:xfrm>
            <a:off x="6920584" y="1760944"/>
            <a:ext cx="1396500" cy="6282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Прямоугольник 29"/>
          <p:cNvSpPr/>
          <p:nvPr/>
        </p:nvSpPr>
        <p:spPr>
          <a:xfrm>
            <a:off x="493417" y="4389902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bool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b =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false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n = 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10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df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13.24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char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 =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'c</a:t>
            </a:r>
            <a:r>
              <a:rPr lang="en-US" dirty="0" smtClean="0">
                <a:solidFill>
                  <a:srgbClr val="A31515"/>
                </a:solidFill>
                <a:latin typeface="Consolas" panose="020B0609020204030204" pitchFamily="49" charset="0"/>
              </a:rPr>
              <a:t>'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array[N] {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10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4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6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8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3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9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4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5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9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40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pic>
        <p:nvPicPr>
          <p:cNvPr id="7170" name="Picture 2" descr="https://www.meme-arsenal.com/memes/9f92253f4209939cd3f7dfbd23aa64fe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2295" y="3385496"/>
            <a:ext cx="2546953" cy="3003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5479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Литералы </a:t>
            </a:r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 </a:t>
            </a:r>
            <a:r>
              <a:rPr lang="ru-RU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С++</a:t>
            </a: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18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11" name="Прямоугольник 10"/>
          <p:cNvSpPr/>
          <p:nvPr/>
        </p:nvSpPr>
        <p:spPr>
          <a:xfrm>
            <a:off x="599824" y="1168943"/>
            <a:ext cx="10449978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182563" algn="just"/>
            <a:r>
              <a:rPr lang="ru-RU" sz="2000" b="1" i="0" dirty="0" smtClean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Литерал</a:t>
            </a:r>
            <a:r>
              <a:rPr lang="ru-RU" sz="2000" b="0" i="0" dirty="0" smtClean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 — это элемент программы, который непосредственно представляет значение.</a:t>
            </a:r>
          </a:p>
          <a:p>
            <a:pPr indent="182563" algn="just"/>
            <a:r>
              <a:rPr lang="ru-RU" sz="2000" b="0" i="0" dirty="0" smtClean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Литералы можно использовать во многих контекстах, но наиболее часто они используются для инициализации именованных переменных и для передачи аргументов в функции. </a:t>
            </a:r>
          </a:p>
        </p:txBody>
      </p:sp>
      <p:sp>
        <p:nvSpPr>
          <p:cNvPr id="13" name="Прямоугольник 12"/>
          <p:cNvSpPr/>
          <p:nvPr/>
        </p:nvSpPr>
        <p:spPr>
          <a:xfrm>
            <a:off x="599824" y="2925912"/>
            <a:ext cx="4911837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dirty="0">
                <a:solidFill>
                  <a:srgbClr val="098658"/>
                </a:solidFill>
                <a:latin typeface="Consolas" panose="020B0609020204030204" pitchFamily="49" charset="0"/>
              </a:rPr>
              <a:t>42</a:t>
            </a:r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r>
              <a:rPr lang="ru-RU" sz="1400" dirty="0">
                <a:solidFill>
                  <a:srgbClr val="008000"/>
                </a:solidFill>
                <a:latin typeface="Consolas" panose="020B0609020204030204" pitchFamily="49" charset="0"/>
              </a:rPr>
              <a:t> // Целочисленный типа </a:t>
            </a:r>
            <a:r>
              <a:rPr lang="en-US" sz="1400" dirty="0" err="1">
                <a:solidFill>
                  <a:srgbClr val="008000"/>
                </a:solidFill>
                <a:latin typeface="Consolas" panose="020B0609020204030204" pitchFamily="49" charset="0"/>
              </a:rPr>
              <a:t>int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98658"/>
                </a:solidFill>
                <a:latin typeface="Consolas" panose="020B0609020204030204" pitchFamily="49" charset="0"/>
              </a:rPr>
              <a:t>108.87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</a:rPr>
              <a:t> // </a:t>
            </a:r>
            <a:r>
              <a:rPr lang="ru-RU" sz="1400" dirty="0">
                <a:solidFill>
                  <a:srgbClr val="008000"/>
                </a:solidFill>
                <a:latin typeface="Consolas" panose="020B0609020204030204" pitchFamily="49" charset="0"/>
              </a:rPr>
              <a:t>С плавающей запятой типа </a:t>
            </a:r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</a:rPr>
              <a:t>double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98658"/>
                </a:solidFill>
                <a:latin typeface="Consolas" panose="020B0609020204030204" pitchFamily="49" charset="0"/>
              </a:rPr>
              <a:t>12.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</a:rPr>
              <a:t> // </a:t>
            </a:r>
            <a:r>
              <a:rPr lang="ru-RU" sz="1400" dirty="0">
                <a:solidFill>
                  <a:srgbClr val="008000"/>
                </a:solidFill>
                <a:latin typeface="Consolas" panose="020B0609020204030204" pitchFamily="49" charset="0"/>
              </a:rPr>
              <a:t>С плавающей запятой типа </a:t>
            </a:r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</a:rPr>
              <a:t>double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98658"/>
                </a:solidFill>
                <a:latin typeface="Consolas" panose="020B0609020204030204" pitchFamily="49" charset="0"/>
              </a:rPr>
              <a:t>14.2f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</a:rPr>
              <a:t> // </a:t>
            </a:r>
            <a:r>
              <a:rPr lang="ru-RU" sz="1400" dirty="0">
                <a:solidFill>
                  <a:srgbClr val="008000"/>
                </a:solidFill>
                <a:latin typeface="Consolas" panose="020B0609020204030204" pitchFamily="49" charset="0"/>
              </a:rPr>
              <a:t>С плавающей запятой типа </a:t>
            </a:r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</a:rPr>
              <a:t>float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98658"/>
                </a:solidFill>
                <a:latin typeface="Consolas" panose="020B0609020204030204" pitchFamily="49" charset="0"/>
              </a:rPr>
              <a:t>15.1L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</a:rPr>
              <a:t> // </a:t>
            </a:r>
            <a:r>
              <a:rPr lang="ru-RU" sz="1400" dirty="0">
                <a:solidFill>
                  <a:srgbClr val="008000"/>
                </a:solidFill>
                <a:latin typeface="Consolas" panose="020B0609020204030204" pitchFamily="49" charset="0"/>
              </a:rPr>
              <a:t>С плавающей запятой типа </a:t>
            </a:r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</a:rPr>
              <a:t>long double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98658"/>
                </a:solidFill>
                <a:latin typeface="Consolas" panose="020B0609020204030204" pitchFamily="49" charset="0"/>
              </a:rPr>
              <a:t>16u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</a:rPr>
              <a:t> // </a:t>
            </a:r>
            <a:r>
              <a:rPr lang="ru-RU" sz="1400" dirty="0">
                <a:solidFill>
                  <a:srgbClr val="008000"/>
                </a:solidFill>
                <a:latin typeface="Consolas" panose="020B0609020204030204" pitchFamily="49" charset="0"/>
              </a:rPr>
              <a:t>Целочисленный типа </a:t>
            </a:r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</a:rPr>
              <a:t>unsigned </a:t>
            </a:r>
            <a:r>
              <a:rPr lang="en-US" sz="1400" dirty="0" err="1">
                <a:solidFill>
                  <a:srgbClr val="008000"/>
                </a:solidFill>
                <a:latin typeface="Consolas" panose="020B0609020204030204" pitchFamily="49" charset="0"/>
              </a:rPr>
              <a:t>int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98658"/>
                </a:solidFill>
                <a:latin typeface="Consolas" panose="020B0609020204030204" pitchFamily="49" charset="0"/>
              </a:rPr>
              <a:t>15l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</a:rPr>
              <a:t> // </a:t>
            </a:r>
            <a:r>
              <a:rPr lang="ru-RU" sz="1400" dirty="0">
                <a:solidFill>
                  <a:srgbClr val="008000"/>
                </a:solidFill>
                <a:latin typeface="Consolas" panose="020B0609020204030204" pitchFamily="49" charset="0"/>
              </a:rPr>
              <a:t>Целочисленный типа </a:t>
            </a:r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</a:rPr>
              <a:t>long </a:t>
            </a:r>
            <a:r>
              <a:rPr lang="en-US" sz="1400" dirty="0" err="1">
                <a:solidFill>
                  <a:srgbClr val="008000"/>
                </a:solidFill>
                <a:latin typeface="Consolas" panose="020B0609020204030204" pitchFamily="49" charset="0"/>
              </a:rPr>
              <a:t>int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</a:rPr>
              <a:t> // </a:t>
            </a:r>
            <a:r>
              <a:rPr lang="ru-RU" sz="1400" dirty="0">
                <a:solidFill>
                  <a:srgbClr val="008000"/>
                </a:solidFill>
                <a:latin typeface="Consolas" panose="020B0609020204030204" pitchFamily="49" charset="0"/>
              </a:rPr>
              <a:t>Логический</a:t>
            </a:r>
            <a:endParaRPr lang="ru-RU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u-RU" sz="1400" dirty="0">
                <a:solidFill>
                  <a:srgbClr val="A31515"/>
                </a:solidFill>
                <a:latin typeface="Consolas" panose="020B0609020204030204" pitchFamily="49" charset="0"/>
              </a:rPr>
              <a:t>'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s'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</a:rPr>
              <a:t> // </a:t>
            </a:r>
            <a:r>
              <a:rPr lang="ru-RU" sz="1400" dirty="0">
                <a:solidFill>
                  <a:srgbClr val="008000"/>
                </a:solidFill>
                <a:latin typeface="Consolas" panose="020B0609020204030204" pitchFamily="49" charset="0"/>
              </a:rPr>
              <a:t>Символьный</a:t>
            </a:r>
            <a:endParaRPr lang="ru-RU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u-RU" sz="14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1400" dirty="0" err="1">
                <a:solidFill>
                  <a:srgbClr val="A31515"/>
                </a:solidFill>
                <a:latin typeface="Consolas" panose="020B0609020204030204" pitchFamily="49" charset="0"/>
              </a:rPr>
              <a:t>str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</a:rPr>
              <a:t> // </a:t>
            </a:r>
            <a:r>
              <a:rPr lang="ru-RU" sz="1400" dirty="0">
                <a:solidFill>
                  <a:srgbClr val="008000"/>
                </a:solidFill>
                <a:latin typeface="Consolas" panose="020B0609020204030204" pitchFamily="49" charset="0"/>
              </a:rPr>
              <a:t>Строковый</a:t>
            </a:r>
            <a:endParaRPr lang="ru-RU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5824813" y="2800159"/>
            <a:ext cx="5876346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182563" algn="just"/>
            <a:r>
              <a:rPr lang="ru-RU" dirty="0">
                <a:solidFill>
                  <a:srgbClr val="171717"/>
                </a:solidFill>
              </a:rPr>
              <a:t>Для вывода в С++ используются специализированные конструкции. В основе этих конструкций лежит понятие потока ввода вывода, которое мы будем разбирать в </a:t>
            </a:r>
            <a:r>
              <a:rPr lang="ru-RU" dirty="0" smtClean="0">
                <a:solidFill>
                  <a:srgbClr val="171717"/>
                </a:solidFill>
              </a:rPr>
              <a:t>дальнейшем, </a:t>
            </a:r>
            <a:r>
              <a:rPr lang="ru-RU" dirty="0">
                <a:solidFill>
                  <a:srgbClr val="171717"/>
                </a:solidFill>
              </a:rPr>
              <a:t>а на данный момент достаточно просто запомнить как их использовать</a:t>
            </a:r>
            <a:r>
              <a:rPr lang="ru-RU" dirty="0" smtClean="0">
                <a:solidFill>
                  <a:srgbClr val="171717"/>
                </a:solidFill>
              </a:rPr>
              <a:t>.</a:t>
            </a:r>
            <a:endParaRPr lang="en-US" dirty="0" smtClean="0">
              <a:solidFill>
                <a:srgbClr val="171717"/>
              </a:solidFill>
            </a:endParaRPr>
          </a:p>
          <a:p>
            <a:pPr indent="182563" algn="just"/>
            <a:r>
              <a:rPr lang="ru-RU" dirty="0" smtClean="0">
                <a:solidFill>
                  <a:srgbClr val="171717"/>
                </a:solidFill>
              </a:rPr>
              <a:t>При этом важно не забыть импортировать библиотеку.</a:t>
            </a:r>
          </a:p>
          <a:p>
            <a:pPr indent="182563" algn="just"/>
            <a:r>
              <a:rPr lang="en-US" dirty="0" err="1" smtClean="0"/>
              <a:t>iostream</a:t>
            </a:r>
            <a:endParaRPr lang="ru-RU" dirty="0"/>
          </a:p>
        </p:txBody>
      </p:sp>
      <p:sp>
        <p:nvSpPr>
          <p:cNvPr id="15" name="Прямоугольник 14"/>
          <p:cNvSpPr/>
          <p:nvPr/>
        </p:nvSpPr>
        <p:spPr>
          <a:xfrm>
            <a:off x="5825849" y="4879025"/>
            <a:ext cx="511463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ru-RU" sz="1400" dirty="0">
                <a:solidFill>
                  <a:srgbClr val="A31515"/>
                </a:solidFill>
                <a:latin typeface="Consolas" panose="020B0609020204030204" pitchFamily="49" charset="0"/>
              </a:rPr>
              <a:t>Текст"</a:t>
            </a:r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ru-RU" sz="1400" dirty="0">
                <a:solidFill>
                  <a:srgbClr val="A31515"/>
                </a:solidFill>
                <a:latin typeface="Consolas" panose="020B0609020204030204" pitchFamily="49" charset="0"/>
              </a:rPr>
              <a:t>"любой"</a:t>
            </a:r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ru-RU" sz="1400" dirty="0">
                <a:solidFill>
                  <a:srgbClr val="A31515"/>
                </a:solidFill>
                <a:latin typeface="Consolas" panose="020B0609020204030204" pitchFamily="49" charset="0"/>
              </a:rPr>
              <a:t>"цепочкой"</a:t>
            </a:r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ru-RU" sz="1400" dirty="0">
                <a:solidFill>
                  <a:srgbClr val="A31515"/>
                </a:solidFill>
                <a:latin typeface="Consolas" panose="020B0609020204030204" pitchFamily="49" charset="0"/>
              </a:rPr>
              <a:t>Число"</a:t>
            </a:r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ru-RU" sz="1400" dirty="0">
                <a:solidFill>
                  <a:srgbClr val="098658"/>
                </a:solidFill>
                <a:latin typeface="Consolas" panose="020B0609020204030204" pitchFamily="49" charset="0"/>
              </a:rPr>
              <a:t>14</a:t>
            </a:r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ru-RU" sz="1400" dirty="0">
                <a:solidFill>
                  <a:srgbClr val="A31515"/>
                </a:solidFill>
                <a:latin typeface="Consolas" panose="020B0609020204030204" pitchFamily="49" charset="0"/>
              </a:rPr>
              <a:t>" "</a:t>
            </a:r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ru-RU" sz="1400" dirty="0">
                <a:solidFill>
                  <a:srgbClr val="098658"/>
                </a:solidFill>
                <a:latin typeface="Consolas" panose="020B0609020204030204" pitchFamily="49" charset="0"/>
              </a:rPr>
              <a:t>1.1</a:t>
            </a:r>
            <a:r>
              <a:rPr lang="en-US" sz="1400" dirty="0">
                <a:solidFill>
                  <a:srgbClr val="098658"/>
                </a:solidFill>
                <a:latin typeface="Consolas" panose="020B0609020204030204" pitchFamily="49" charset="0"/>
              </a:rPr>
              <a:t>f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&lt;&lt;  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en-US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8194" name="Picture 2" descr="https://www.meme-arsenal.com/memes/b140a65a1b35a1227558df66432b536c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2199" y="4455420"/>
            <a:ext cx="2059354" cy="2402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4889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Константы в С++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19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493417" y="1254585"/>
            <a:ext cx="10989425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182563" algn="just"/>
            <a:r>
              <a:rPr lang="ru-RU" sz="2000" b="1" i="0" dirty="0" smtClean="0">
                <a:solidFill>
                  <a:srgbClr val="171717"/>
                </a:solidFill>
                <a:effectLst/>
              </a:rPr>
              <a:t>Константы</a:t>
            </a:r>
            <a:r>
              <a:rPr lang="ru-RU" sz="2000" b="0" i="0" dirty="0" smtClean="0">
                <a:solidFill>
                  <a:srgbClr val="171717"/>
                </a:solidFill>
                <a:effectLst/>
              </a:rPr>
              <a:t> — это переменные значение которых нельзя изменять. Константы бывают 2х видов</a:t>
            </a:r>
            <a:r>
              <a:rPr lang="en-US" sz="2000" b="0" i="0" dirty="0" smtClean="0">
                <a:solidFill>
                  <a:srgbClr val="171717"/>
                </a:solidFill>
                <a:effectLst/>
              </a:rPr>
              <a:t>:</a:t>
            </a:r>
          </a:p>
          <a:p>
            <a:pPr indent="182563" algn="just"/>
            <a:r>
              <a:rPr lang="en-US" sz="2000" b="1" dirty="0" err="1" smtClean="0">
                <a:solidFill>
                  <a:srgbClr val="171717"/>
                </a:solidFill>
              </a:rPr>
              <a:t>const</a:t>
            </a:r>
            <a:r>
              <a:rPr lang="en-US" sz="2000" dirty="0" smtClean="0">
                <a:solidFill>
                  <a:srgbClr val="171717"/>
                </a:solidFill>
              </a:rPr>
              <a:t> </a:t>
            </a:r>
            <a:r>
              <a:rPr lang="ru-RU" sz="2000" dirty="0" smtClean="0">
                <a:solidFill>
                  <a:srgbClr val="171717"/>
                </a:solidFill>
              </a:rPr>
              <a:t>– это обычные константы, они же константы времени исполнения, их значение создается и присваивается в процессе выполнения, а поэтому их значение можно рассчитывать из переменных</a:t>
            </a:r>
          </a:p>
          <a:p>
            <a:pPr indent="182563" algn="just"/>
            <a:r>
              <a:rPr lang="en-US" sz="2000" b="1" i="0" dirty="0" err="1" smtClean="0">
                <a:solidFill>
                  <a:srgbClr val="171717"/>
                </a:solidFill>
                <a:effectLst/>
              </a:rPr>
              <a:t>constexpr</a:t>
            </a:r>
            <a:r>
              <a:rPr lang="ru-RU" sz="2000" b="0" i="0" dirty="0" smtClean="0">
                <a:solidFill>
                  <a:srgbClr val="171717"/>
                </a:solidFill>
                <a:effectLst/>
              </a:rPr>
              <a:t> – </a:t>
            </a:r>
            <a:r>
              <a:rPr lang="ru-RU" sz="2000" dirty="0" smtClean="0">
                <a:solidFill>
                  <a:srgbClr val="171717"/>
                </a:solidFill>
              </a:rPr>
              <a:t>это более новый вид констант, появившийся в стандарте </a:t>
            </a:r>
            <a:r>
              <a:rPr lang="en-US" sz="2000" dirty="0" smtClean="0">
                <a:solidFill>
                  <a:srgbClr val="171717"/>
                </a:solidFill>
              </a:rPr>
              <a:t>C++11 </a:t>
            </a:r>
            <a:r>
              <a:rPr lang="ru-RU" sz="2000" dirty="0" smtClean="0">
                <a:solidFill>
                  <a:srgbClr val="171717"/>
                </a:solidFill>
              </a:rPr>
              <a:t>и их называют константы времени компиляции, их значения вычисляются и присваиваются еще при компиляции программы компилятором, а поэтому в них нельзя записывать переменные.</a:t>
            </a:r>
            <a:endParaRPr lang="ru-RU" sz="2000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493417" y="3582056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n = 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5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</a:p>
          <a:p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bool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B =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false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N = 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10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D = N / 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2.1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constexpr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N_2 = N * 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2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char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 =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'c'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5111" y="3701251"/>
            <a:ext cx="2677077" cy="2736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340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А ты спишь на лекции?....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6348" y="122363"/>
            <a:ext cx="9619305" cy="6613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1208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Особенности </a:t>
            </a:r>
            <a:r>
              <a:rPr lang="en-US" sz="3200" dirty="0" err="1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constexpr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20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493417" y="1357909"/>
            <a:ext cx="10787391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sum (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a, 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b)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a + b;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constexpr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new_sum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a, 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b)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a + b;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func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constexpr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a1 =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new_sum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5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12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 // </a:t>
            </a: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ОК: </a:t>
            </a:r>
            <a:r>
              <a:rPr lang="en-US" dirty="0" err="1">
                <a:solidFill>
                  <a:srgbClr val="008000"/>
                </a:solidFill>
                <a:latin typeface="Consolas" panose="020B0609020204030204" pitchFamily="49" charset="0"/>
              </a:rPr>
              <a:t>constexpr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-</a:t>
            </a: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переменная</a:t>
            </a:r>
            <a:endParaRPr lang="ru-RU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constexpr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a2 = sum (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5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12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 // </a:t>
            </a: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ошибка: функция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sum </a:t>
            </a: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не является </a:t>
            </a:r>
            <a:r>
              <a:rPr lang="en-US" dirty="0" err="1">
                <a:solidFill>
                  <a:srgbClr val="008000"/>
                </a:solidFill>
                <a:latin typeface="Consolas" panose="020B0609020204030204" pitchFamily="49" charset="0"/>
              </a:rPr>
              <a:t>constexp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-</a:t>
            </a: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выражением</a:t>
            </a:r>
            <a:endParaRPr lang="ru-RU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a3 =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new_sum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5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12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 // </a:t>
            </a: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ОК: функция будет вызвана на этапе компиляции</a:t>
            </a:r>
            <a:endParaRPr lang="ru-RU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a4 = sum (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5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12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 // </a:t>
            </a: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ОК</a:t>
            </a:r>
            <a:endParaRPr lang="ru-RU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5595511" y="2020480"/>
            <a:ext cx="6105648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55600" algn="just"/>
            <a:r>
              <a:rPr lang="ru-RU" b="0" dirty="0" smtClean="0">
                <a:solidFill>
                  <a:srgbClr val="000000"/>
                </a:solidFill>
                <a:effectLst/>
              </a:rPr>
              <a:t>Особенностью констант времени компиляции является то, что по сути они не являются константами на момент компиляции</a:t>
            </a:r>
            <a:r>
              <a:rPr lang="ru-RU" dirty="0" smtClean="0">
                <a:solidFill>
                  <a:srgbClr val="000000"/>
                </a:solidFill>
              </a:rPr>
              <a:t>. Такие константные значения могут вычисляться при помощи функций, помеченных этим же спецификатором и таким образом по сути являются переменные времени компиляции, а их задачей является создание константы времени исполнения.</a:t>
            </a:r>
            <a:endParaRPr lang="ru-RU" b="0" dirty="0">
              <a:solidFill>
                <a:srgbClr val="00000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639791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10373076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Структурный подход и область видимости в С++</a:t>
            </a: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21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493417" y="1141971"/>
            <a:ext cx="8340437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000" b="1" dirty="0" smtClean="0"/>
              <a:t>Структурное программирование </a:t>
            </a:r>
            <a:r>
              <a:rPr lang="ru-RU" sz="2000" dirty="0" smtClean="0"/>
              <a:t>— парадигма программирования, в основе которой лежит представление программы в виде иерархической структуры блоков</a:t>
            </a:r>
          </a:p>
          <a:p>
            <a:pPr algn="just"/>
            <a:r>
              <a:rPr lang="ru-RU" sz="2000" dirty="0" smtClean="0"/>
              <a:t>В С++ структурой кода или, что более распространено блоком кода называют любой код заключенный в фигурные скобки.</a:t>
            </a:r>
          </a:p>
          <a:p>
            <a:pPr algn="just"/>
            <a:r>
              <a:rPr lang="ru-RU" sz="2000" dirty="0" smtClean="0"/>
              <a:t>К структурам кода в С++ относятся условия, циклы, функции, классы.</a:t>
            </a: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6673" y="1141971"/>
            <a:ext cx="3344486" cy="2211321"/>
          </a:xfrm>
          <a:prstGeom prst="rect">
            <a:avLst/>
          </a:prstGeom>
        </p:spPr>
      </p:pic>
      <p:sp>
        <p:nvSpPr>
          <p:cNvPr id="12" name="Прямоугольник 11"/>
          <p:cNvSpPr/>
          <p:nvPr/>
        </p:nvSpPr>
        <p:spPr>
          <a:xfrm>
            <a:off x="493417" y="3072348"/>
            <a:ext cx="6077758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 smtClean="0"/>
              <a:t>Структурный </a:t>
            </a:r>
            <a:r>
              <a:rPr lang="ru-RU" sz="2000" dirty="0"/>
              <a:t>подход тесно связан с понятием области видимости переменных, это понятие говорит о том как блоки кода обмениваются информацией между друг другом. Концептуально это описывается так</a:t>
            </a:r>
            <a:r>
              <a:rPr lang="en-US" sz="2000" dirty="0"/>
              <a:t>:</a:t>
            </a:r>
            <a:endParaRPr lang="ru-RU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/>
              <a:t>Переменные объявленные в одном блоке кода всегда видны внутри него, во всех вложенных в него структурах.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/>
              <a:t>С другой стороны все что объявлено в параллельных блоках кода не будет видно в этих блоках.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/>
              <a:t>Так же то что объявлено в дочернем блоке не видно в родительском блоке кода. 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7634" y="3353292"/>
            <a:ext cx="5343525" cy="3057525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 rotWithShape="1">
          <a:blip r:embed="rId6"/>
          <a:srcRect l="9490" t="9171" r="10089" b="10253"/>
          <a:stretch/>
        </p:blipFill>
        <p:spPr>
          <a:xfrm>
            <a:off x="6463170" y="4929936"/>
            <a:ext cx="2370684" cy="1880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571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Условия в С++</a:t>
            </a: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22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501240" y="1291123"/>
            <a:ext cx="109125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182563"/>
            <a:r>
              <a:rPr lang="ru-RU" dirty="0"/>
              <a:t>В С++ есть два разные условные конструкции, это конструкция </a:t>
            </a:r>
            <a:r>
              <a:rPr lang="en-US" dirty="0"/>
              <a:t>if else </a:t>
            </a:r>
            <a:r>
              <a:rPr lang="ru-RU" dirty="0"/>
              <a:t>и конструкция </a:t>
            </a:r>
            <a:r>
              <a:rPr lang="en-US" dirty="0"/>
              <a:t>switch</a:t>
            </a:r>
            <a:r>
              <a:rPr lang="ru-RU" dirty="0"/>
              <a:t>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93417" y="1607377"/>
            <a:ext cx="48227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 smtClean="0"/>
              <a:t>Конструкция </a:t>
            </a:r>
            <a:r>
              <a:rPr lang="en-US" sz="2000" dirty="0" smtClean="0"/>
              <a:t>if else</a:t>
            </a:r>
            <a:r>
              <a:rPr lang="ru-RU" sz="2000" dirty="0" smtClean="0"/>
              <a:t> имеет следующий вид</a:t>
            </a:r>
            <a:r>
              <a:rPr lang="en-US" sz="2000" dirty="0" smtClean="0"/>
              <a:t>:</a:t>
            </a:r>
            <a:endParaRPr lang="ru-RU" sz="2000" dirty="0" smtClean="0"/>
          </a:p>
        </p:txBody>
      </p:sp>
      <p:sp>
        <p:nvSpPr>
          <p:cNvPr id="13" name="TextBox 12"/>
          <p:cNvSpPr txBox="1"/>
          <p:nvPr/>
        </p:nvSpPr>
        <p:spPr>
          <a:xfrm>
            <a:off x="6078088" y="1612811"/>
            <a:ext cx="53965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 smtClean="0"/>
              <a:t>Конструкция </a:t>
            </a:r>
            <a:r>
              <a:rPr lang="en-US" sz="2000" dirty="0" smtClean="0"/>
              <a:t>switch case </a:t>
            </a:r>
            <a:r>
              <a:rPr lang="ru-RU" sz="2000" dirty="0" smtClean="0"/>
              <a:t>имеет следующий вид</a:t>
            </a:r>
            <a:r>
              <a:rPr lang="en-US" sz="2000" dirty="0" smtClean="0"/>
              <a:t>:</a:t>
            </a:r>
            <a:endParaRPr lang="ru-RU" sz="2000" dirty="0" smtClean="0"/>
          </a:p>
        </p:txBody>
      </p:sp>
      <p:sp>
        <p:nvSpPr>
          <p:cNvPr id="14" name="TextBox 13"/>
          <p:cNvSpPr txBox="1"/>
          <p:nvPr/>
        </p:nvSpPr>
        <p:spPr>
          <a:xfrm>
            <a:off x="493417" y="3804352"/>
            <a:ext cx="558467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182563" algn="just"/>
            <a:r>
              <a:rPr lang="ru-RU" sz="2000" dirty="0" smtClean="0"/>
              <a:t>Отличаются конструкции между собой тем, что в конструкции </a:t>
            </a:r>
            <a:r>
              <a:rPr lang="en-US" sz="2000" dirty="0" smtClean="0"/>
              <a:t>if else</a:t>
            </a:r>
            <a:r>
              <a:rPr lang="ru-RU" sz="2000" dirty="0" smtClean="0"/>
              <a:t> в рамках проверки проверяется логическое выражение на истинность или ложность, а в конструкции </a:t>
            </a:r>
            <a:r>
              <a:rPr lang="en-US" sz="2000" dirty="0" smtClean="0"/>
              <a:t>switch</a:t>
            </a:r>
            <a:r>
              <a:rPr lang="ru-RU" sz="2000" dirty="0" smtClean="0"/>
              <a:t> происходит проверка не логического выражения, а значения той или иной переменной на соответчике значениям указываемых в блоках </a:t>
            </a:r>
            <a:r>
              <a:rPr lang="en-US" sz="2000" dirty="0" smtClean="0"/>
              <a:t>case</a:t>
            </a:r>
            <a:r>
              <a:rPr lang="ru-RU" sz="2000" dirty="0" smtClean="0"/>
              <a:t> </a:t>
            </a:r>
          </a:p>
        </p:txBody>
      </p:sp>
      <p:sp>
        <p:nvSpPr>
          <p:cNvPr id="17" name="Прямоугольник 16"/>
          <p:cNvSpPr/>
          <p:nvPr/>
        </p:nvSpPr>
        <p:spPr>
          <a:xfrm>
            <a:off x="493417" y="1988470"/>
            <a:ext cx="546408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(&lt;условие&gt;){</a:t>
            </a:r>
          </a:p>
          <a:p>
            <a:r>
              <a:rPr lang="ru-RU" sz="1400" dirty="0">
                <a:solidFill>
                  <a:srgbClr val="008000"/>
                </a:solidFill>
                <a:latin typeface="Consolas" panose="020B0609020204030204" pitchFamily="49" charset="0"/>
              </a:rPr>
              <a:t>// Блок кода если условие истинно</a:t>
            </a:r>
            <a:endParaRPr lang="ru-RU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r>
              <a:rPr lang="ru-RU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else</a:t>
            </a:r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ru-RU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(&lt;условие </a:t>
            </a:r>
            <a:r>
              <a:rPr lang="ru-RU" sz="1400" dirty="0">
                <a:solidFill>
                  <a:srgbClr val="098658"/>
                </a:solidFill>
                <a:latin typeface="Consolas" panose="020B0609020204030204" pitchFamily="49" charset="0"/>
              </a:rPr>
              <a:t>2</a:t>
            </a:r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&gt;){</a:t>
            </a:r>
          </a:p>
          <a:p>
            <a:r>
              <a:rPr lang="ru-RU" sz="1400" dirty="0">
                <a:solidFill>
                  <a:srgbClr val="008000"/>
                </a:solidFill>
                <a:latin typeface="Consolas" panose="020B0609020204030204" pitchFamily="49" charset="0"/>
              </a:rPr>
              <a:t>// Блок кода если первое условие ложно а второе условие </a:t>
            </a:r>
            <a:r>
              <a:rPr lang="ru-RU" sz="1400" dirty="0" err="1">
                <a:solidFill>
                  <a:srgbClr val="008000"/>
                </a:solidFill>
                <a:latin typeface="Consolas" panose="020B0609020204030204" pitchFamily="49" charset="0"/>
              </a:rPr>
              <a:t>истино</a:t>
            </a:r>
            <a:endParaRPr lang="ru-RU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r>
              <a:rPr lang="ru-RU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else</a:t>
            </a:r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ru-RU" sz="1400" dirty="0">
                <a:solidFill>
                  <a:srgbClr val="008000"/>
                </a:solidFill>
                <a:latin typeface="Consolas" panose="020B0609020204030204" pitchFamily="49" charset="0"/>
              </a:rPr>
              <a:t>// Блок кода если все условия ложны</a:t>
            </a:r>
            <a:endParaRPr lang="ru-RU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ru-RU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8" name="Прямоугольник 17"/>
          <p:cNvSpPr/>
          <p:nvPr/>
        </p:nvSpPr>
        <p:spPr>
          <a:xfrm>
            <a:off x="6237076" y="2170592"/>
            <a:ext cx="5464083" cy="41857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switch</a:t>
            </a:r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(&lt;проверяемая переменная&gt;){</a:t>
            </a:r>
          </a:p>
          <a:p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  </a:t>
            </a:r>
            <a:r>
              <a:rPr lang="ru-RU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case</a:t>
            </a:r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 &lt;первое значение&gt;:</a:t>
            </a:r>
          </a:p>
          <a:p>
            <a:r>
              <a:rPr lang="ru-RU" sz="1400" dirty="0">
                <a:solidFill>
                  <a:srgbClr val="008000"/>
                </a:solidFill>
                <a:latin typeface="Consolas" panose="020B0609020204030204" pitchFamily="49" charset="0"/>
              </a:rPr>
              <a:t>    // блок кода если переменная имеет значение 1</a:t>
            </a:r>
            <a:endParaRPr lang="ru-RU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ru-RU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break</a:t>
            </a:r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  </a:t>
            </a:r>
            <a:r>
              <a:rPr lang="ru-RU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case</a:t>
            </a:r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 &lt;второе значение&gt;:</a:t>
            </a:r>
          </a:p>
          <a:p>
            <a:r>
              <a:rPr lang="ru-RU" sz="1400" dirty="0">
                <a:solidFill>
                  <a:srgbClr val="008000"/>
                </a:solidFill>
                <a:latin typeface="Consolas" panose="020B0609020204030204" pitchFamily="49" charset="0"/>
              </a:rPr>
              <a:t>    // блок кода если переменная имеет значение 2</a:t>
            </a:r>
            <a:endParaRPr lang="ru-RU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ru-RU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break</a:t>
            </a:r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  </a:t>
            </a:r>
            <a:r>
              <a:rPr lang="ru-RU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case</a:t>
            </a:r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 &lt;третье значение&gt;:</a:t>
            </a:r>
          </a:p>
          <a:p>
            <a:r>
              <a:rPr lang="ru-RU" sz="1400" dirty="0">
                <a:solidFill>
                  <a:srgbClr val="008000"/>
                </a:solidFill>
                <a:latin typeface="Consolas" panose="020B0609020204030204" pitchFamily="49" charset="0"/>
              </a:rPr>
              <a:t>    // блок кода если переменная имеет значение 3, не завершается и выполняет следующий по порядку блок, до тех пор пока не встретит </a:t>
            </a:r>
            <a:r>
              <a:rPr lang="ru-RU" sz="1400" dirty="0" err="1">
                <a:solidFill>
                  <a:srgbClr val="008000"/>
                </a:solidFill>
                <a:latin typeface="Consolas" panose="020B0609020204030204" pitchFamily="49" charset="0"/>
              </a:rPr>
              <a:t>break</a:t>
            </a:r>
            <a:endParaRPr lang="ru-RU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  </a:t>
            </a:r>
            <a:r>
              <a:rPr lang="ru-RU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case</a:t>
            </a:r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 &lt;четвертое значение&gt;:</a:t>
            </a:r>
          </a:p>
          <a:p>
            <a:r>
              <a:rPr lang="ru-RU" sz="1400" dirty="0">
                <a:solidFill>
                  <a:srgbClr val="008000"/>
                </a:solidFill>
                <a:latin typeface="Consolas" panose="020B0609020204030204" pitchFamily="49" charset="0"/>
              </a:rPr>
              <a:t>    // блок кода если переменная имеет значение 4</a:t>
            </a:r>
            <a:endParaRPr lang="ru-RU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ru-RU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break</a:t>
            </a:r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  </a:t>
            </a:r>
            <a:r>
              <a:rPr lang="ru-RU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default</a:t>
            </a:r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ru-RU" sz="1400" dirty="0">
                <a:solidFill>
                  <a:srgbClr val="008000"/>
                </a:solidFill>
                <a:latin typeface="Consolas" panose="020B0609020204030204" pitchFamily="49" charset="0"/>
              </a:rPr>
              <a:t>    // блок кода если переменная не имеет ни одного из представленных значений.</a:t>
            </a:r>
            <a:endParaRPr lang="ru-RU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ru-RU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break</a:t>
            </a:r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ru-RU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2609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Условия в С++</a:t>
            </a: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23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493417" y="1295219"/>
            <a:ext cx="6096000" cy="31393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bool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b =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bool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 =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(b){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"in if"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else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(c){</a:t>
            </a:r>
          </a:p>
          <a:p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  // </a:t>
            </a: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даже при том, что условие истинно, </a:t>
            </a:r>
            <a:endParaRPr lang="ru-RU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  // выведено все равно не будет</a:t>
            </a:r>
            <a:endParaRPr lang="ru-RU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 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"in else if"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else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"in else"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5605159" y="3399594"/>
            <a:ext cx="6096000" cy="31393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char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top_direction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't'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char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direction =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't'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switch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(direction){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case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top_direction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"To top direction"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break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default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"Undefined direction"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break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9218" name="Picture 2" descr="https://www.meme-arsenal.com/memes/bbb926d503562b3b9b6c84f6c17c06b9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101" y="4434540"/>
            <a:ext cx="4176841" cy="2347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8416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Циклы в С++</a:t>
            </a: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24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93417" y="1015718"/>
            <a:ext cx="110649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182563" algn="just"/>
            <a:r>
              <a:rPr lang="ru-RU" sz="2000" dirty="0" smtClean="0"/>
              <a:t>В С++ есть два разные конструкции циклов, это конструкция </a:t>
            </a:r>
            <a:r>
              <a:rPr lang="en-US" sz="2000" dirty="0" smtClean="0"/>
              <a:t>for </a:t>
            </a:r>
            <a:r>
              <a:rPr lang="ru-RU" sz="2000" dirty="0" smtClean="0"/>
              <a:t>и конструкция</a:t>
            </a:r>
            <a:r>
              <a:rPr lang="en-US" sz="2000" dirty="0" smtClean="0"/>
              <a:t> while/do while</a:t>
            </a:r>
            <a:r>
              <a:rPr lang="ru-RU" sz="2000" dirty="0" smtClean="0"/>
              <a:t>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93417" y="1415828"/>
            <a:ext cx="19226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 smtClean="0"/>
              <a:t>Конструкция </a:t>
            </a:r>
            <a:r>
              <a:rPr lang="en-US" sz="2000" dirty="0" smtClean="0"/>
              <a:t>for</a:t>
            </a:r>
            <a:endParaRPr lang="ru-RU" sz="2000" dirty="0" smtClean="0"/>
          </a:p>
        </p:txBody>
      </p:sp>
      <p:sp>
        <p:nvSpPr>
          <p:cNvPr id="13" name="TextBox 12"/>
          <p:cNvSpPr txBox="1"/>
          <p:nvPr/>
        </p:nvSpPr>
        <p:spPr>
          <a:xfrm>
            <a:off x="5985012" y="1418618"/>
            <a:ext cx="31799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 smtClean="0"/>
              <a:t>Конструкция </a:t>
            </a:r>
            <a:r>
              <a:rPr lang="en-US" sz="2000" dirty="0" smtClean="0"/>
              <a:t>while/do while</a:t>
            </a:r>
            <a:endParaRPr lang="ru-RU" sz="2000" dirty="0" smtClean="0"/>
          </a:p>
        </p:txBody>
      </p:sp>
      <p:sp>
        <p:nvSpPr>
          <p:cNvPr id="16" name="TextBox 15"/>
          <p:cNvSpPr txBox="1"/>
          <p:nvPr/>
        </p:nvSpPr>
        <p:spPr>
          <a:xfrm>
            <a:off x="524340" y="4418910"/>
            <a:ext cx="1106490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182563" algn="just"/>
            <a:r>
              <a:rPr lang="ru-RU" sz="2000" dirty="0" smtClean="0"/>
              <a:t>Разница в конструкциях обусловлена тем, что цикл </a:t>
            </a:r>
            <a:r>
              <a:rPr lang="en-US" sz="2000" dirty="0" smtClean="0"/>
              <a:t>for </a:t>
            </a:r>
            <a:r>
              <a:rPr lang="ru-RU" sz="2000" dirty="0" smtClean="0"/>
              <a:t>обычно выполняется заданное количество раз, и его следует использовать тогда когда известно количество необходимых итераций</a:t>
            </a:r>
            <a:r>
              <a:rPr lang="en-US" sz="2000" dirty="0" smtClean="0"/>
              <a:t> </a:t>
            </a:r>
            <a:r>
              <a:rPr lang="ru-RU" sz="2000" dirty="0" smtClean="0"/>
              <a:t>(может быть вычисляемым), циклы </a:t>
            </a:r>
            <a:r>
              <a:rPr lang="en-US" sz="2000" dirty="0" smtClean="0"/>
              <a:t>while/do while </a:t>
            </a:r>
            <a:r>
              <a:rPr lang="ru-RU" sz="2000" dirty="0" smtClean="0"/>
              <a:t>предназначены для тех случаев когда количество итераций неизвестно, и цикл выполняется до тех пор пока условие выполняется.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493417" y="1966424"/>
            <a:ext cx="5491595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err="1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  &lt;тип&gt; &lt;название счетчика&gt; = &lt;значение&gt;; </a:t>
            </a:r>
          </a:p>
          <a:p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  &lt;условие на сравнение счетчика&gt;; </a:t>
            </a:r>
          </a:p>
          <a:p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  &lt;изменение счетчика&gt;</a:t>
            </a:r>
          </a:p>
          <a:p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){</a:t>
            </a:r>
          </a:p>
          <a:p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  // Блок кода</a:t>
            </a:r>
            <a:endParaRPr lang="ru-RU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6191639" y="1964657"/>
            <a:ext cx="550952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err="1">
                <a:solidFill>
                  <a:srgbClr val="0000FF"/>
                </a:solidFill>
                <a:latin typeface="Consolas" panose="020B0609020204030204" pitchFamily="49" charset="0"/>
              </a:rPr>
              <a:t>while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(&lt;условие&gt;){</a:t>
            </a:r>
          </a:p>
          <a:p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  //код, пока условие истинно будет повторно выполняться</a:t>
            </a:r>
            <a:endParaRPr lang="ru-RU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ru-RU" dirty="0" err="1">
                <a:solidFill>
                  <a:srgbClr val="0000FF"/>
                </a:solidFill>
                <a:latin typeface="Consolas" panose="020B0609020204030204" pitchFamily="49" charset="0"/>
              </a:rPr>
              <a:t>do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  // код, важно помнить что в таком цикле обязательно выполниться хотя бы 1 раз код</a:t>
            </a:r>
            <a:endParaRPr lang="ru-RU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r>
              <a:rPr lang="ru-RU" dirty="0" err="1">
                <a:solidFill>
                  <a:srgbClr val="0000FF"/>
                </a:solidFill>
                <a:latin typeface="Consolas" panose="020B0609020204030204" pitchFamily="49" charset="0"/>
              </a:rPr>
              <a:t>while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(&lt;условие&gt;);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3395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Функции в С++</a:t>
            </a: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25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11" name="Прямоугольник 10"/>
          <p:cNvSpPr/>
          <p:nvPr/>
        </p:nvSpPr>
        <p:spPr>
          <a:xfrm>
            <a:off x="493417" y="1150722"/>
            <a:ext cx="11133221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000" b="0" i="0" dirty="0" smtClean="0">
                <a:effectLst/>
              </a:rPr>
              <a:t>Функция это набор операций с данными которые нам необходимо выполнять множество раз(не обязательно)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2000" b="0" i="0" dirty="0" smtClean="0">
                <a:effectLst/>
              </a:rPr>
              <a:t>Любая функция имеет тип, также, как и любая переменная.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2000" b="0" i="0" dirty="0" smtClean="0">
                <a:effectLst/>
              </a:rPr>
              <a:t>Функция может возвращать значение, тип которого в большинстве случаев аналогично типу самой функции.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2000" b="0" i="0" dirty="0" smtClean="0">
                <a:effectLst/>
              </a:rPr>
              <a:t>Если функция не возвращает никакого значения, то она должна иметь тип </a:t>
            </a:r>
            <a:r>
              <a:rPr lang="ru-RU" sz="2000" b="1" i="0" dirty="0" err="1" smtClean="0">
                <a:effectLst/>
              </a:rPr>
              <a:t>void</a:t>
            </a:r>
            <a:r>
              <a:rPr lang="ru-RU" sz="2000" b="0" i="0" dirty="0" smtClean="0">
                <a:effectLst/>
              </a:rPr>
              <a:t> (такие функции иногда называют процедурами)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2000" b="0" i="0" dirty="0" smtClean="0">
                <a:effectLst/>
              </a:rPr>
              <a:t>При объявлении функции, после ее типа должно находиться имя функции и две круглые скобки — открывающая и закрывающая, внутри которых могут находиться один или несколько аргументов функции, которых также может не быть вообще.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2000" b="0" i="0" dirty="0" smtClean="0">
                <a:effectLst/>
              </a:rPr>
              <a:t>после списка аргументов функции ставится открывающая фигурная скобка, после которой находится само тело функции.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2000" b="0" i="0" dirty="0" smtClean="0">
                <a:effectLst/>
              </a:rPr>
              <a:t>В конце тела функции обязательно ставится закрывающая фигурная скобка.</a:t>
            </a:r>
            <a:endParaRPr lang="ru-RU" sz="2000" b="0" i="0" dirty="0">
              <a:effectLst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493417" y="5351682"/>
            <a:ext cx="1075861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mtClean="0">
                <a:solidFill>
                  <a:srgbClr val="000000"/>
                </a:solidFill>
                <a:latin typeface="Consolas" panose="020B0609020204030204" pitchFamily="49" charset="0"/>
              </a:rPr>
              <a:t>&lt;тип&gt; &lt;название функции&gt;(&lt;тип&gt; &lt;название параметра&gt;, ...){</a:t>
            </a:r>
          </a:p>
          <a:p>
            <a:r>
              <a:rPr lang="ru-RU" smtClean="0">
                <a:solidFill>
                  <a:srgbClr val="008000"/>
                </a:solidFill>
                <a:latin typeface="Consolas" panose="020B0609020204030204" pitchFamily="49" charset="0"/>
              </a:rPr>
              <a:t>    // код функции</a:t>
            </a:r>
            <a:endParaRPr lang="ru-RU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u-RU" smtClean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ru-RU" smtClean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ru-RU" smtClean="0">
                <a:solidFill>
                  <a:srgbClr val="000000"/>
                </a:solidFill>
                <a:latin typeface="Consolas" panose="020B0609020204030204" pitchFamily="49" charset="0"/>
              </a:rPr>
              <a:t> &lt;возвращаемое&gt;;</a:t>
            </a:r>
          </a:p>
          <a:p>
            <a:r>
              <a:rPr lang="ru-RU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6000563" y="6182679"/>
            <a:ext cx="52501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>
                <a:solidFill>
                  <a:srgbClr val="000000"/>
                </a:solidFill>
                <a:latin typeface="Consolas" panose="020B0609020204030204" pitchFamily="49" charset="0"/>
              </a:rPr>
              <a:t>&lt;название функции&gt;(&lt;параметры функции&gt;);</a:t>
            </a:r>
            <a:endParaRPr lang="ru-RU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0092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Примеры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26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12" name="Прямоугольник 11"/>
          <p:cNvSpPr/>
          <p:nvPr/>
        </p:nvSpPr>
        <p:spPr>
          <a:xfrm>
            <a:off x="5508174" y="4507590"/>
            <a:ext cx="6096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N = 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10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array[N] {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10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4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6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8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3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9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4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5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9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40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</a:p>
          <a:p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sum {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&lt; N;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++){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   sum += array[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];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&lt;&lt; sum &lt;&lt;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493417" y="2099459"/>
            <a:ext cx="5682531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a = -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10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b = 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10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x = a;</a:t>
            </a: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y = square(x);</a:t>
            </a: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y_o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while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(y -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y_o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&gt; 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0.001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y_o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y;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   x = (a + b) / 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2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(square(a) * square(x) &lt; 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       b = x;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   }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else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       a = x;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   }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   y = square(x);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&lt;&lt; x &lt;&lt;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7" name="Прямоугольник 16"/>
          <p:cNvSpPr/>
          <p:nvPr/>
        </p:nvSpPr>
        <p:spPr>
          <a:xfrm>
            <a:off x="493417" y="1176129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square(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value){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value * value;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9704" y="1295219"/>
            <a:ext cx="3460825" cy="3159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705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823331" y="3149823"/>
            <a:ext cx="4545339" cy="558354"/>
          </a:xfrm>
          <a:prstGeom prst="rect">
            <a:avLst/>
          </a:prstGeom>
          <a:noFill/>
        </p:spPr>
        <p:txBody>
          <a:bodyPr wrap="none" lIns="65274" tIns="32637" rIns="65274" bIns="32637" rtlCol="0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Спасибо за внимание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6349" y="4068856"/>
            <a:ext cx="2019300" cy="20193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625966" y="6088156"/>
            <a:ext cx="29400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182563" algn="just"/>
            <a:r>
              <a:rPr lang="ru-RU" sz="2000" dirty="0" smtClean="0"/>
              <a:t>Справка по синтаксису</a:t>
            </a:r>
            <a:endParaRPr lang="ru-RU" sz="2000" dirty="0" smtClean="0"/>
          </a:p>
        </p:txBody>
      </p:sp>
    </p:spTree>
    <p:extLst>
      <p:ext uri="{BB962C8B-B14F-4D97-AF65-F5344CB8AC3E}">
        <p14:creationId xmlns:p14="http://schemas.microsoft.com/office/powerpoint/2010/main" val="2323092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Материалы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3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grpSp>
        <p:nvGrpSpPr>
          <p:cNvPr id="16" name="Группа 15"/>
          <p:cNvGrpSpPr/>
          <p:nvPr/>
        </p:nvGrpSpPr>
        <p:grpSpPr>
          <a:xfrm>
            <a:off x="1432792" y="1437778"/>
            <a:ext cx="9326416" cy="2138052"/>
            <a:chOff x="657599" y="1312830"/>
            <a:chExt cx="9326416" cy="2138052"/>
          </a:xfrm>
        </p:grpSpPr>
        <p:grpSp>
          <p:nvGrpSpPr>
            <p:cNvPr id="11" name="Группа 10"/>
            <p:cNvGrpSpPr/>
            <p:nvPr/>
          </p:nvGrpSpPr>
          <p:grpSpPr>
            <a:xfrm>
              <a:off x="657599" y="1317374"/>
              <a:ext cx="1714500" cy="2133508"/>
              <a:chOff x="657599" y="1317374"/>
              <a:chExt cx="1714500" cy="2133508"/>
            </a:xfrm>
          </p:grpSpPr>
          <p:sp>
            <p:nvSpPr>
              <p:cNvPr id="73" name="Прямоугольник 72"/>
              <p:cNvSpPr/>
              <p:nvPr/>
            </p:nvSpPr>
            <p:spPr>
              <a:xfrm>
                <a:off x="657599" y="1317374"/>
                <a:ext cx="171450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ru-RU" dirty="0" smtClean="0">
                    <a:solidFill>
                      <a:srgbClr val="000000"/>
                    </a:solidFill>
                    <a:hlinkClick r:id="rId4"/>
                  </a:rPr>
                  <a:t>Лекции</a:t>
                </a:r>
                <a:endParaRPr lang="ru-RU" dirty="0" smtClean="0"/>
              </a:p>
            </p:txBody>
          </p:sp>
          <p:pic>
            <p:nvPicPr>
              <p:cNvPr id="1026" name="Picture 2" descr="http://qrcoder.ru/code/?https%3A%2F%2Fgithub.com%2FMUCTR-IKT-CPP%2Fcpp_course%2Ftree%2Fmaster%2F%25D0%259B%25D0%25B5%25D0%25BA%25D1%2586%25D0%25B8%25D0%25B8%2F2023&amp;4&amp;0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57599" y="1736382"/>
                <a:ext cx="1714500" cy="17145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0" name="Группа 9"/>
            <p:cNvGrpSpPr/>
            <p:nvPr/>
          </p:nvGrpSpPr>
          <p:grpSpPr>
            <a:xfrm>
              <a:off x="3193390" y="1312830"/>
              <a:ext cx="1719043" cy="2133508"/>
              <a:chOff x="3920751" y="1317374"/>
              <a:chExt cx="1719043" cy="2133508"/>
            </a:xfrm>
          </p:grpSpPr>
          <p:pic>
            <p:nvPicPr>
              <p:cNvPr id="1028" name="Picture 4" descr="http://qrcoder.ru/code/?https%3A%2F%2Fgithub.com%2FMUCTR-IKT-CPP%2Fcpp_course%2Ftree%2Fmaster%2F%25D0%259B%25D0%25B0%25D0%25B1%25D0%25BE%25D1%2580%25D0%25B0%25D1%2582%25D0%25BE%25D1%2580%25D0%25BD%25D1%258B%25D0%25B5%2F2023&amp;4&amp;0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20751" y="1731838"/>
                <a:ext cx="1719043" cy="17190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2" name="Прямоугольник 11"/>
              <p:cNvSpPr/>
              <p:nvPr/>
            </p:nvSpPr>
            <p:spPr>
              <a:xfrm>
                <a:off x="3920751" y="1317374"/>
                <a:ext cx="1719043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ru-RU" dirty="0" smtClean="0">
                    <a:solidFill>
                      <a:srgbClr val="000000"/>
                    </a:solidFill>
                    <a:hlinkClick r:id="rId7"/>
                  </a:rPr>
                  <a:t>Лабораторные</a:t>
                </a:r>
                <a:endParaRPr lang="ru-RU" dirty="0" smtClean="0"/>
              </a:p>
            </p:txBody>
          </p:sp>
        </p:grpSp>
        <p:grpSp>
          <p:nvGrpSpPr>
            <p:cNvPr id="9" name="Группа 8"/>
            <p:cNvGrpSpPr/>
            <p:nvPr/>
          </p:nvGrpSpPr>
          <p:grpSpPr>
            <a:xfrm>
              <a:off x="5733724" y="1312830"/>
              <a:ext cx="1714500" cy="2079537"/>
              <a:chOff x="8376397" y="1366801"/>
              <a:chExt cx="1714500" cy="2079537"/>
            </a:xfrm>
          </p:grpSpPr>
          <p:sp>
            <p:nvSpPr>
              <p:cNvPr id="14" name="Прямоугольник 13"/>
              <p:cNvSpPr/>
              <p:nvPr/>
            </p:nvSpPr>
            <p:spPr>
              <a:xfrm>
                <a:off x="8376397" y="1366801"/>
                <a:ext cx="171450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ru-RU" dirty="0" smtClean="0">
                    <a:solidFill>
                      <a:srgbClr val="000000"/>
                    </a:solidFill>
                    <a:hlinkClick r:id="rId8"/>
                  </a:rPr>
                  <a:t>Инструкции</a:t>
                </a:r>
                <a:endParaRPr lang="ru-RU" dirty="0" smtClean="0"/>
              </a:p>
            </p:txBody>
          </p:sp>
          <p:pic>
            <p:nvPicPr>
              <p:cNvPr id="6" name="Рисунок 5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376397" y="1731838"/>
                <a:ext cx="1714500" cy="1714500"/>
              </a:xfrm>
              <a:prstGeom prst="rect">
                <a:avLst/>
              </a:prstGeom>
            </p:spPr>
          </p:pic>
        </p:grpSp>
        <p:grpSp>
          <p:nvGrpSpPr>
            <p:cNvPr id="13" name="Группа 12"/>
            <p:cNvGrpSpPr/>
            <p:nvPr/>
          </p:nvGrpSpPr>
          <p:grpSpPr>
            <a:xfrm>
              <a:off x="8269515" y="1312830"/>
              <a:ext cx="1714500" cy="2133508"/>
              <a:chOff x="8269515" y="1312830"/>
              <a:chExt cx="1714500" cy="2133508"/>
            </a:xfrm>
          </p:grpSpPr>
          <p:pic>
            <p:nvPicPr>
              <p:cNvPr id="1030" name="Picture 6" descr="http://qrcoder.ru/code/?https%3A%2F%2Fgithub.com%2FMUCTR-IKT-CPP%2Fcpp_course%2Ftree%2Fmaster%2F%25D0%2594%25D0%25BE%25D0%25BF%25D0%25BE%25D0%25BB%25D0%25BD%25D0%25B8%25D1%2582%25D0%25B5%25D0%25BB%25D1%258C%25D0%25BD%25D1%258B%25D0%25B5%2520%25D0%25BC%25D0%25B0%25D1%2582%25D0%25B5%25D1%2580%25D0%25B8%25D0%25B0%25D0%25BB%25D1%258B&amp;4&amp;0"/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269515" y="1761521"/>
                <a:ext cx="1684816" cy="16848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1" name="Прямоугольник 20"/>
              <p:cNvSpPr/>
              <p:nvPr/>
            </p:nvSpPr>
            <p:spPr>
              <a:xfrm>
                <a:off x="8269515" y="1312830"/>
                <a:ext cx="171450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ru-RU" dirty="0" smtClean="0">
                    <a:solidFill>
                      <a:srgbClr val="000000"/>
                    </a:solidFill>
                    <a:hlinkClick r:id="rId11"/>
                  </a:rPr>
                  <a:t>Материалы</a:t>
                </a:r>
                <a:endParaRPr lang="ru-RU" dirty="0" smtClean="0"/>
              </a:p>
            </p:txBody>
          </p:sp>
        </p:grpSp>
      </p:grpSp>
      <p:sp>
        <p:nvSpPr>
          <p:cNvPr id="24" name="Прямоугольник 23"/>
          <p:cNvSpPr/>
          <p:nvPr/>
        </p:nvSpPr>
        <p:spPr>
          <a:xfrm>
            <a:off x="493417" y="3807078"/>
            <a:ext cx="6857283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>
                <a:solidFill>
                  <a:srgbClr val="000000"/>
                </a:solidFill>
              </a:rPr>
              <a:t>Курс рассчитан минимум на 10 лабораторных и 10 лекционных занятий. </a:t>
            </a:r>
            <a:r>
              <a:rPr lang="ru-RU" dirty="0" smtClean="0">
                <a:solidFill>
                  <a:srgbClr val="000000"/>
                </a:solidFill>
              </a:rPr>
              <a:t>Но может быть дополнен как лекциями так и лабораторными.</a:t>
            </a:r>
          </a:p>
          <a:p>
            <a:r>
              <a:rPr lang="ru-RU" dirty="0" smtClean="0">
                <a:solidFill>
                  <a:srgbClr val="000000"/>
                </a:solidFill>
              </a:rPr>
              <a:t>В </a:t>
            </a:r>
            <a:r>
              <a:rPr lang="ru-RU" dirty="0" err="1" smtClean="0">
                <a:solidFill>
                  <a:srgbClr val="000000"/>
                </a:solidFill>
              </a:rPr>
              <a:t>репозитории</a:t>
            </a:r>
            <a:r>
              <a:rPr lang="ru-RU" dirty="0" smtClean="0">
                <a:solidFill>
                  <a:srgbClr val="000000"/>
                </a:solidFill>
              </a:rPr>
              <a:t> содержатся все лекции и их основной материал изменен не будет, могут быть доработаны некоторые аспекты.</a:t>
            </a:r>
          </a:p>
          <a:p>
            <a:r>
              <a:rPr lang="ru-RU" dirty="0" smtClean="0">
                <a:solidFill>
                  <a:srgbClr val="000000"/>
                </a:solidFill>
              </a:rPr>
              <a:t>В </a:t>
            </a:r>
            <a:r>
              <a:rPr lang="ru-RU" dirty="0" err="1" smtClean="0">
                <a:solidFill>
                  <a:srgbClr val="000000"/>
                </a:solidFill>
              </a:rPr>
              <a:t>репозитории</a:t>
            </a:r>
            <a:r>
              <a:rPr lang="ru-RU" dirty="0" smtClean="0">
                <a:solidFill>
                  <a:srgbClr val="000000"/>
                </a:solidFill>
              </a:rPr>
              <a:t> есть справка по гиту и синтаксису языка.</a:t>
            </a:r>
          </a:p>
          <a:p>
            <a:r>
              <a:rPr lang="ru-RU" dirty="0" smtClean="0">
                <a:solidFill>
                  <a:srgbClr val="000000"/>
                </a:solidFill>
              </a:rPr>
              <a:t>В </a:t>
            </a:r>
            <a:r>
              <a:rPr lang="ru-RU" dirty="0" err="1" smtClean="0">
                <a:solidFill>
                  <a:srgbClr val="000000"/>
                </a:solidFill>
              </a:rPr>
              <a:t>репозитории</a:t>
            </a:r>
            <a:r>
              <a:rPr lang="ru-RU" dirty="0" smtClean="0">
                <a:solidFill>
                  <a:srgbClr val="000000"/>
                </a:solidFill>
              </a:rPr>
              <a:t> есть дополнительные материалы, в виде видео лекций разных авторов и книг на русском и английском языках.</a:t>
            </a:r>
          </a:p>
        </p:txBody>
      </p:sp>
      <p:pic>
        <p:nvPicPr>
          <p:cNvPr id="1032" name="Picture 8" descr="https://www.meme-arsenal.com/memes/bd4c58fc8f07c1a8c10b2efb37967fe2.jp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4061" y="3596674"/>
            <a:ext cx="3408127" cy="2947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1479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Журнал и баллы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4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4" name="Прямоугольник 23"/>
              <p:cNvSpPr/>
              <p:nvPr/>
            </p:nvSpPr>
            <p:spPr>
              <a:xfrm>
                <a:off x="2680447" y="1205983"/>
                <a:ext cx="9197788" cy="537249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ru-RU" dirty="0" smtClean="0">
                    <a:solidFill>
                      <a:srgbClr val="000000"/>
                    </a:solidFill>
                  </a:rPr>
                  <a:t>Баллы курса делятся</a:t>
                </a:r>
                <a:r>
                  <a:rPr lang="en-US" dirty="0" smtClean="0">
                    <a:solidFill>
                      <a:srgbClr val="000000"/>
                    </a:solidFill>
                  </a:rPr>
                  <a:t>:</a:t>
                </a:r>
              </a:p>
              <a:p>
                <a:r>
                  <a:rPr lang="en-US" dirty="0" smtClean="0">
                    <a:solidFill>
                      <a:srgbClr val="000000"/>
                    </a:solidFill>
                  </a:rPr>
                  <a:t>60 </a:t>
                </a:r>
                <a:r>
                  <a:rPr lang="ru-RU" dirty="0" smtClean="0">
                    <a:solidFill>
                      <a:srgbClr val="000000"/>
                    </a:solidFill>
                  </a:rPr>
                  <a:t>семестр (10 лекции, по одному за лекцию</a:t>
                </a:r>
                <a:r>
                  <a:rPr lang="en-US" dirty="0">
                    <a:solidFill>
                      <a:srgbClr val="000000"/>
                    </a:solidFill>
                  </a:rPr>
                  <a:t> </a:t>
                </a:r>
                <a:r>
                  <a:rPr lang="en-US" dirty="0" smtClean="0">
                    <a:solidFill>
                      <a:srgbClr val="000000"/>
                    </a:solidFill>
                  </a:rPr>
                  <a:t>+ </a:t>
                </a:r>
                <a:r>
                  <a:rPr lang="ru-RU" dirty="0" smtClean="0">
                    <a:solidFill>
                      <a:srgbClr val="000000"/>
                    </a:solidFill>
                  </a:rPr>
                  <a:t>50 за </a:t>
                </a:r>
                <a:r>
                  <a:rPr lang="ru-RU" dirty="0" err="1" smtClean="0">
                    <a:solidFill>
                      <a:srgbClr val="000000"/>
                    </a:solidFill>
                  </a:rPr>
                  <a:t>лабы</a:t>
                </a:r>
                <a:r>
                  <a:rPr lang="ru-RU" dirty="0" smtClean="0">
                    <a:solidFill>
                      <a:srgbClr val="000000"/>
                    </a:solidFill>
                  </a:rPr>
                  <a:t>) + 40 зачет </a:t>
                </a:r>
                <a:endParaRPr lang="ru-RU" dirty="0" smtClean="0">
                  <a:solidFill>
                    <a:srgbClr val="000000"/>
                  </a:solidFill>
                </a:endParaRPr>
              </a:p>
              <a:p>
                <a:r>
                  <a:rPr lang="ru-RU" dirty="0" smtClean="0">
                    <a:solidFill>
                      <a:srgbClr val="000000"/>
                    </a:solidFill>
                  </a:rPr>
                  <a:t>Балы за </a:t>
                </a:r>
                <a:r>
                  <a:rPr lang="ru-RU" dirty="0" err="1" smtClean="0">
                    <a:solidFill>
                      <a:srgbClr val="000000"/>
                    </a:solidFill>
                  </a:rPr>
                  <a:t>лабы</a:t>
                </a:r>
                <a:r>
                  <a:rPr lang="ru-RU" dirty="0" smtClean="0">
                    <a:solidFill>
                      <a:srgbClr val="000000"/>
                    </a:solidFill>
                  </a:rPr>
                  <a:t> от 0 до 10 и называются первичные, после пересчитываются по формуле</a:t>
                </a:r>
                <a:endParaRPr lang="en-US" dirty="0" smtClean="0">
                  <a:solidFill>
                    <a:srgbClr val="000000"/>
                  </a:solidFill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type m:val="skw"/>
                          <m:ctrlPr>
                            <a:rPr lang="ru-RU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subSup"/>
                              <m:ctrlP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  <m:sup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  <m:e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баллы</m:t>
                              </m:r>
                              <m:r>
                                <a:rPr lang="ru-RU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 за лабу</m:t>
                              </m:r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 студента</m:t>
                              </m:r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ctrlP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  <m:sup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  <m:e>
                              <m:r>
                                <a:rPr lang="ru-RU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максимальные баллы за лабу</m:t>
                              </m:r>
                            </m:e>
                          </m:nary>
                        </m:den>
                      </m:f>
                      <m:r>
                        <a:rPr lang="ru-RU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∗50</m:t>
                      </m:r>
                    </m:oMath>
                  </m:oMathPara>
                </a14:m>
                <a:endParaRPr lang="ru-RU" dirty="0" smtClean="0">
                  <a:solidFill>
                    <a:srgbClr val="000000"/>
                  </a:solidFill>
                </a:endParaRPr>
              </a:p>
              <a:p>
                <a:r>
                  <a:rPr lang="ru-RU" dirty="0" smtClean="0">
                    <a:solidFill>
                      <a:srgbClr val="000000"/>
                    </a:solidFill>
                  </a:rPr>
                  <a:t>Срок на сдачу лабораторной работ 3 недели от дня выдачи, те кто получают лабораторные в понедельник сдают не позже понедельника через 3 недели, те кто во вторник, не позже вторника. Т.е. получили лабораторную 04.09 крайняя дата сдачи 19.09. Сдача после срока отнимает половину от максимума баллов, т.е. 5 первичных. </a:t>
                </a:r>
              </a:p>
              <a:p>
                <a:r>
                  <a:rPr lang="ru-RU" dirty="0">
                    <a:solidFill>
                      <a:srgbClr val="000000"/>
                    </a:solidFill>
                  </a:rPr>
                  <a:t>Допускает сдача лабораторных по всему курсу заранее, но с условием, выполнения текущего набор лабораторных за половину срока, т.е. до конца октября. При этом не менее 5 сдается в сентябре, и остальные в октябре. В случае если условие не выполняется, выполнение лабораторных строго в срок</a:t>
                </a:r>
                <a:r>
                  <a:rPr lang="ru-RU" dirty="0" smtClean="0">
                    <a:solidFill>
                      <a:srgbClr val="000000"/>
                    </a:solidFill>
                  </a:rPr>
                  <a:t>.</a:t>
                </a:r>
              </a:p>
              <a:p>
                <a:r>
                  <a:rPr lang="ru-RU" dirty="0" smtClean="0">
                    <a:solidFill>
                      <a:srgbClr val="000000"/>
                    </a:solidFill>
                  </a:rPr>
                  <a:t>Посещаемость отмечается только на лекциях, одна лекция один балл. Списки предоставляют старосты во время лекции через </a:t>
                </a:r>
                <a:r>
                  <a:rPr lang="ru-RU" dirty="0" err="1" smtClean="0">
                    <a:solidFill>
                      <a:srgbClr val="000000"/>
                    </a:solidFill>
                  </a:rPr>
                  <a:t>месенджер</a:t>
                </a:r>
                <a:r>
                  <a:rPr lang="ru-RU" dirty="0" smtClean="0">
                    <a:solidFill>
                      <a:srgbClr val="000000"/>
                    </a:solidFill>
                  </a:rPr>
                  <a:t>.</a:t>
                </a:r>
              </a:p>
              <a:p>
                <a:r>
                  <a:rPr lang="ru-RU" dirty="0" smtClean="0">
                    <a:solidFill>
                      <a:srgbClr val="000000"/>
                    </a:solidFill>
                  </a:rPr>
                  <a:t>Все лабораторные загружаются в </a:t>
                </a:r>
                <a:r>
                  <a:rPr lang="ru-RU" dirty="0" err="1" smtClean="0">
                    <a:solidFill>
                      <a:srgbClr val="000000"/>
                    </a:solidFill>
                  </a:rPr>
                  <a:t>репозиторий</a:t>
                </a:r>
                <a:r>
                  <a:rPr lang="ru-RU" dirty="0" smtClean="0">
                    <a:solidFill>
                      <a:srgbClr val="000000"/>
                    </a:solidFill>
                  </a:rPr>
                  <a:t> </a:t>
                </a:r>
                <a:r>
                  <a:rPr lang="ru-RU" dirty="0" err="1" smtClean="0">
                    <a:solidFill>
                      <a:srgbClr val="000000"/>
                    </a:solidFill>
                  </a:rPr>
                  <a:t>гитхаб</a:t>
                </a:r>
                <a:r>
                  <a:rPr lang="ru-RU" dirty="0" smtClean="0">
                    <a:solidFill>
                      <a:srgbClr val="000000"/>
                    </a:solidFill>
                  </a:rPr>
                  <a:t> созданный в организации. Наименование </a:t>
                </a:r>
                <a:r>
                  <a:rPr lang="ru-RU" dirty="0" err="1" smtClean="0">
                    <a:solidFill>
                      <a:srgbClr val="000000"/>
                    </a:solidFill>
                  </a:rPr>
                  <a:t>репозитория</a:t>
                </a:r>
                <a:r>
                  <a:rPr lang="ru-RU" dirty="0" smtClean="0">
                    <a:solidFill>
                      <a:srgbClr val="000000"/>
                    </a:solidFill>
                  </a:rPr>
                  <a:t> для каждого указано в журнале.</a:t>
                </a:r>
              </a:p>
              <a:p>
                <a:r>
                  <a:rPr lang="ru-RU" dirty="0" smtClean="0">
                    <a:solidFill>
                      <a:srgbClr val="000000"/>
                    </a:solidFill>
                  </a:rPr>
                  <a:t>Допускается любая </a:t>
                </a:r>
                <a:r>
                  <a:rPr lang="en-US" dirty="0" smtClean="0">
                    <a:solidFill>
                      <a:srgbClr val="000000"/>
                    </a:solidFill>
                  </a:rPr>
                  <a:t>IDE</a:t>
                </a:r>
                <a:r>
                  <a:rPr lang="ru-RU" dirty="0">
                    <a:solidFill>
                      <a:srgbClr val="000000"/>
                    </a:solidFill>
                  </a:rPr>
                  <a:t> </a:t>
                </a:r>
                <a:r>
                  <a:rPr lang="ru-RU" dirty="0" smtClean="0">
                    <a:solidFill>
                      <a:srgbClr val="000000"/>
                    </a:solidFill>
                  </a:rPr>
                  <a:t>на выбор студент, но преподаватель не гарантирует оказание помощи при вопросах с самой средой разработки.</a:t>
                </a:r>
                <a:endParaRPr lang="ru-RU" dirty="0">
                  <a:solidFill>
                    <a:srgbClr val="000000"/>
                  </a:solidFill>
                </a:endParaRPr>
              </a:p>
            </p:txBody>
          </p:sp>
        </mc:Choice>
        <mc:Fallback>
          <p:sp>
            <p:nvSpPr>
              <p:cNvPr id="24" name="Прямоугольник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0447" y="1205983"/>
                <a:ext cx="9197788" cy="5372496"/>
              </a:xfrm>
              <a:prstGeom prst="rect">
                <a:avLst/>
              </a:prstGeom>
              <a:blipFill>
                <a:blip r:embed="rId4"/>
                <a:stretch>
                  <a:fillRect l="-596" t="-681" r="-729" b="-90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Прямоугольник 21"/>
          <p:cNvSpPr/>
          <p:nvPr/>
        </p:nvSpPr>
        <p:spPr>
          <a:xfrm>
            <a:off x="493417" y="1253112"/>
            <a:ext cx="18669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 smtClean="0">
                <a:solidFill>
                  <a:srgbClr val="000000"/>
                </a:solidFill>
                <a:hlinkClick r:id="rId5"/>
              </a:rPr>
              <a:t>Журнал</a:t>
            </a:r>
            <a:endParaRPr lang="ru-RU" dirty="0" smtClean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417" y="1622444"/>
            <a:ext cx="1866900" cy="1866900"/>
          </a:xfrm>
          <a:prstGeom prst="rect">
            <a:avLst/>
          </a:prstGeom>
        </p:spPr>
      </p:pic>
      <p:pic>
        <p:nvPicPr>
          <p:cNvPr id="4098" name="Picture 2" descr="https://www.meme-arsenal.com/memes/11a91a0533915c673826689a6b38bfa9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409" y="4607103"/>
            <a:ext cx="2448915" cy="1971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4288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Структура курса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5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10" name="Прямоугольник 9"/>
          <p:cNvSpPr/>
          <p:nvPr/>
        </p:nvSpPr>
        <p:spPr>
          <a:xfrm>
            <a:off x="830630" y="1536174"/>
            <a:ext cx="1002515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buFont typeface="+mj-lt"/>
              <a:buAutoNum type="arabicPeriod"/>
            </a:pPr>
            <a:r>
              <a:rPr lang="ru-RU" sz="2400" dirty="0" smtClean="0">
                <a:solidFill>
                  <a:srgbClr val="222222"/>
                </a:solidFill>
              </a:rPr>
              <a:t>Вводная лекция, о курсе, о языке, базовый синтаксис.</a:t>
            </a:r>
            <a:endParaRPr lang="ru-RU" sz="2400" dirty="0">
              <a:solidFill>
                <a:srgbClr val="222222"/>
              </a:solidFill>
            </a:endParaRPr>
          </a:p>
          <a:p>
            <a:pPr marL="457200" indent="-457200" algn="just">
              <a:buFont typeface="+mj-lt"/>
              <a:buAutoNum type="arabicPeriod"/>
            </a:pPr>
            <a:r>
              <a:rPr lang="ru-RU" sz="2400" dirty="0">
                <a:solidFill>
                  <a:srgbClr val="222222"/>
                </a:solidFill>
              </a:rPr>
              <a:t>Память, особенности, </a:t>
            </a:r>
            <a:r>
              <a:rPr lang="ru-RU" sz="2400" dirty="0" smtClean="0">
                <a:solidFill>
                  <a:srgbClr val="222222"/>
                </a:solidFill>
              </a:rPr>
              <a:t>указатели</a:t>
            </a:r>
            <a:r>
              <a:rPr lang="ru-RU" sz="2400" dirty="0">
                <a:solidFill>
                  <a:srgbClr val="222222"/>
                </a:solidFill>
              </a:rPr>
              <a:t>, ссылки, передача </a:t>
            </a:r>
            <a:r>
              <a:rPr lang="ru-RU" sz="2400" dirty="0" smtClean="0">
                <a:solidFill>
                  <a:srgbClr val="222222"/>
                </a:solidFill>
              </a:rPr>
              <a:t>параметров.</a:t>
            </a:r>
            <a:endParaRPr lang="ru-RU" sz="2400" dirty="0">
              <a:solidFill>
                <a:srgbClr val="222222"/>
              </a:solidFill>
            </a:endParaRPr>
          </a:p>
          <a:p>
            <a:pPr marL="457200" indent="-457200" algn="just">
              <a:buFont typeface="+mj-lt"/>
              <a:buAutoNum type="arabicPeriod"/>
            </a:pPr>
            <a:r>
              <a:rPr lang="ru-RU" sz="2400" dirty="0">
                <a:solidFill>
                  <a:srgbClr val="222222"/>
                </a:solidFill>
              </a:rPr>
              <a:t>Пользовательские типы данных, структуры, </a:t>
            </a:r>
            <a:r>
              <a:rPr lang="ru-RU" sz="2400" dirty="0" smtClean="0">
                <a:solidFill>
                  <a:srgbClr val="222222"/>
                </a:solidFill>
              </a:rPr>
              <a:t>объединения.</a:t>
            </a:r>
            <a:endParaRPr lang="ru-RU" sz="2400" dirty="0">
              <a:solidFill>
                <a:srgbClr val="222222"/>
              </a:solidFill>
            </a:endParaRPr>
          </a:p>
          <a:p>
            <a:pPr marL="457200" indent="-457200" algn="just">
              <a:buFont typeface="+mj-lt"/>
              <a:buAutoNum type="arabicPeriod"/>
            </a:pPr>
            <a:r>
              <a:rPr lang="ru-RU" sz="2400" dirty="0">
                <a:solidFill>
                  <a:srgbClr val="222222"/>
                </a:solidFill>
              </a:rPr>
              <a:t>Классы, конструкторы и </a:t>
            </a:r>
            <a:r>
              <a:rPr lang="ru-RU" sz="2400" dirty="0" smtClean="0">
                <a:solidFill>
                  <a:srgbClr val="222222"/>
                </a:solidFill>
              </a:rPr>
              <a:t>деструкторы.</a:t>
            </a:r>
            <a:endParaRPr lang="ru-RU" sz="2400" dirty="0">
              <a:solidFill>
                <a:srgbClr val="222222"/>
              </a:solidFill>
            </a:endParaRPr>
          </a:p>
          <a:p>
            <a:pPr marL="457200" indent="-457200" algn="just">
              <a:buFont typeface="+mj-lt"/>
              <a:buAutoNum type="arabicPeriod"/>
            </a:pPr>
            <a:r>
              <a:rPr lang="ru-RU" sz="2400" dirty="0">
                <a:solidFill>
                  <a:srgbClr val="222222"/>
                </a:solidFill>
              </a:rPr>
              <a:t>Классы: </a:t>
            </a:r>
            <a:r>
              <a:rPr lang="ru-RU" sz="2400" dirty="0" smtClean="0">
                <a:solidFill>
                  <a:srgbClr val="222222"/>
                </a:solidFill>
              </a:rPr>
              <a:t>инкапсуляция, наследование, полиморфизм.</a:t>
            </a:r>
            <a:endParaRPr lang="ru-RU" sz="2400" dirty="0">
              <a:solidFill>
                <a:srgbClr val="222222"/>
              </a:solidFill>
            </a:endParaRPr>
          </a:p>
          <a:p>
            <a:pPr marL="457200" indent="-457200" algn="just">
              <a:buFont typeface="+mj-lt"/>
              <a:buAutoNum type="arabicPeriod"/>
            </a:pPr>
            <a:r>
              <a:rPr lang="ru-RU" sz="2400" dirty="0">
                <a:solidFill>
                  <a:srgbClr val="222222"/>
                </a:solidFill>
              </a:rPr>
              <a:t>Абстрактные </a:t>
            </a:r>
            <a:r>
              <a:rPr lang="ru-RU" sz="2400" dirty="0" smtClean="0">
                <a:solidFill>
                  <a:srgbClr val="222222"/>
                </a:solidFill>
              </a:rPr>
              <a:t>классы.</a:t>
            </a:r>
            <a:endParaRPr lang="ru-RU" sz="2400" dirty="0">
              <a:solidFill>
                <a:srgbClr val="222222"/>
              </a:solidFill>
            </a:endParaRPr>
          </a:p>
          <a:p>
            <a:pPr marL="457200" indent="-457200" algn="just">
              <a:buFont typeface="+mj-lt"/>
              <a:buAutoNum type="arabicPeriod"/>
            </a:pPr>
            <a:r>
              <a:rPr lang="ru-RU" sz="2400" dirty="0" smtClean="0">
                <a:solidFill>
                  <a:srgbClr val="222222"/>
                </a:solidFill>
              </a:rPr>
              <a:t>Стандартная библиотека контейнеров.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ru-RU" sz="2400" dirty="0" smtClean="0">
                <a:solidFill>
                  <a:srgbClr val="222222"/>
                </a:solidFill>
              </a:rPr>
              <a:t>Шаблоны.</a:t>
            </a:r>
            <a:endParaRPr lang="ru-RU" sz="2400" dirty="0">
              <a:solidFill>
                <a:srgbClr val="222222"/>
              </a:solidFill>
            </a:endParaRPr>
          </a:p>
          <a:p>
            <a:pPr marL="457200" indent="-457200" algn="just">
              <a:buFont typeface="+mj-lt"/>
              <a:buAutoNum type="arabicPeriod"/>
            </a:pPr>
            <a:r>
              <a:rPr lang="ru-RU" sz="2400" dirty="0" smtClean="0">
                <a:solidFill>
                  <a:srgbClr val="222222"/>
                </a:solidFill>
              </a:rPr>
              <a:t>Лямбда </a:t>
            </a:r>
            <a:r>
              <a:rPr lang="ru-RU" sz="2400" dirty="0">
                <a:solidFill>
                  <a:srgbClr val="222222"/>
                </a:solidFill>
              </a:rPr>
              <a:t>функции и алгоритмические </a:t>
            </a:r>
            <a:endParaRPr lang="ru-RU" sz="2400" dirty="0" smtClean="0">
              <a:solidFill>
                <a:srgbClr val="222222"/>
              </a:solidFill>
            </a:endParaRPr>
          </a:p>
          <a:p>
            <a:pPr algn="just"/>
            <a:r>
              <a:rPr lang="ru-RU" sz="2400" dirty="0" smtClean="0">
                <a:solidFill>
                  <a:srgbClr val="222222"/>
                </a:solidFill>
              </a:rPr>
              <a:t>      функции </a:t>
            </a:r>
            <a:r>
              <a:rPr lang="ru-RU" sz="2400" dirty="0">
                <a:solidFill>
                  <a:srgbClr val="222222"/>
                </a:solidFill>
              </a:rPr>
              <a:t>стандартной </a:t>
            </a:r>
            <a:r>
              <a:rPr lang="ru-RU" sz="2400" dirty="0" smtClean="0">
                <a:solidFill>
                  <a:srgbClr val="222222"/>
                </a:solidFill>
              </a:rPr>
              <a:t>библиотеки.</a:t>
            </a:r>
            <a:endParaRPr lang="ru-RU" sz="2400" dirty="0">
              <a:solidFill>
                <a:srgbClr val="222222"/>
              </a:solidFill>
            </a:endParaRPr>
          </a:p>
          <a:p>
            <a:pPr marL="457200" indent="-457200" algn="just">
              <a:buFont typeface="+mj-lt"/>
              <a:buAutoNum type="arabicPeriod" startAt="10"/>
            </a:pPr>
            <a:r>
              <a:rPr lang="ru-RU" sz="2400" dirty="0" smtClean="0">
                <a:solidFill>
                  <a:srgbClr val="222222"/>
                </a:solidFill>
              </a:rPr>
              <a:t>Исключения.</a:t>
            </a:r>
            <a:endParaRPr lang="ru-RU" sz="2400" dirty="0" smtClean="0"/>
          </a:p>
        </p:txBody>
      </p:sp>
      <p:pic>
        <p:nvPicPr>
          <p:cNvPr id="6146" name="Picture 2" descr="https://www.meme-arsenal.com/memes/b1c97f94d5722127588020f495560233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3165" y="3866512"/>
            <a:ext cx="3897553" cy="2672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2533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Соглашение об именовании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6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71" name="Таблица 7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4110165"/>
              </p:ext>
            </p:extLst>
          </p:nvPr>
        </p:nvGraphicFramePr>
        <p:xfrm>
          <a:off x="493417" y="1100571"/>
          <a:ext cx="11207742" cy="2986122"/>
        </p:xfrm>
        <a:graphic>
          <a:graphicData uri="http://schemas.openxmlformats.org/drawingml/2006/table">
            <a:tbl>
              <a:tblPr/>
              <a:tblGrid>
                <a:gridCol w="3735914">
                  <a:extLst>
                    <a:ext uri="{9D8B030D-6E8A-4147-A177-3AD203B41FA5}">
                      <a16:colId xmlns:a16="http://schemas.microsoft.com/office/drawing/2014/main" val="4043375594"/>
                    </a:ext>
                  </a:extLst>
                </a:gridCol>
                <a:gridCol w="3735914">
                  <a:extLst>
                    <a:ext uri="{9D8B030D-6E8A-4147-A177-3AD203B41FA5}">
                      <a16:colId xmlns:a16="http://schemas.microsoft.com/office/drawing/2014/main" val="2779722244"/>
                    </a:ext>
                  </a:extLst>
                </a:gridCol>
                <a:gridCol w="3735914">
                  <a:extLst>
                    <a:ext uri="{9D8B030D-6E8A-4147-A177-3AD203B41FA5}">
                      <a16:colId xmlns:a16="http://schemas.microsoft.com/office/drawing/2014/main" val="1512659665"/>
                    </a:ext>
                  </a:extLst>
                </a:gridCol>
              </a:tblGrid>
              <a:tr h="321456">
                <a:tc>
                  <a:txBody>
                    <a:bodyPr/>
                    <a:lstStyle/>
                    <a:p>
                      <a:r>
                        <a:rPr lang="ru-RU" sz="1500" dirty="0">
                          <a:solidFill>
                            <a:srgbClr val="FFFFFF"/>
                          </a:solidFill>
                          <a:effectLst/>
                        </a:rPr>
                        <a:t>Категория</a:t>
                      </a:r>
                    </a:p>
                  </a:txBody>
                  <a:tcPr marL="47273" marR="47273" marT="47273" marB="47273" anchor="ctr">
                    <a:lnL w="9525" cap="flat" cmpd="sng" algn="ctr">
                      <a:solidFill>
                        <a:srgbClr val="4A64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A64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A64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AF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500" dirty="0">
                          <a:solidFill>
                            <a:srgbClr val="FFFFFF"/>
                          </a:solidFill>
                          <a:effectLst/>
                        </a:rPr>
                        <a:t>Стиль</a:t>
                      </a:r>
                    </a:p>
                  </a:txBody>
                  <a:tcPr marL="47273" marR="47273" marT="47273" marB="47273" anchor="ctr">
                    <a:lnL w="9525" cap="flat" cmpd="sng" algn="ctr">
                      <a:solidFill>
                        <a:srgbClr val="4A64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A64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A64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AF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500" dirty="0">
                          <a:solidFill>
                            <a:srgbClr val="FFFFFF"/>
                          </a:solidFill>
                          <a:effectLst/>
                        </a:rPr>
                        <a:t>Структура</a:t>
                      </a:r>
                    </a:p>
                  </a:txBody>
                  <a:tcPr marL="47273" marR="47273" marT="47273" marB="47273" anchor="ctr">
                    <a:lnL w="9525" cap="flat" cmpd="sng" algn="ctr">
                      <a:solidFill>
                        <a:srgbClr val="4A64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A64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A64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AF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6016763"/>
                  </a:ext>
                </a:extLst>
              </a:tr>
              <a:tr h="548367">
                <a:tc>
                  <a:txBody>
                    <a:bodyPr/>
                    <a:lstStyle/>
                    <a:p>
                      <a:r>
                        <a:rPr lang="ru-RU" sz="1500" dirty="0" smtClean="0">
                          <a:effectLst/>
                        </a:rPr>
                        <a:t>Глобальные константы</a:t>
                      </a:r>
                      <a:endParaRPr lang="ru-RU" sz="1500" dirty="0">
                        <a:effectLst/>
                      </a:endParaRPr>
                    </a:p>
                  </a:txBody>
                  <a:tcPr marL="47273" marR="47273" marT="47273" marB="47273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effectLst/>
                        </a:rPr>
                        <a:t>UPPER_CASE</a:t>
                      </a:r>
                    </a:p>
                  </a:txBody>
                  <a:tcPr marL="47273" marR="47273" marT="47273" marB="47273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500" dirty="0" smtClean="0">
                          <a:effectLst/>
                        </a:rPr>
                        <a:t>Существительное (иногда с прилагательными</a:t>
                      </a:r>
                      <a:r>
                        <a:rPr lang="ru-RU" sz="1500" dirty="0">
                          <a:effectLst/>
                        </a:rPr>
                        <a:t>)</a:t>
                      </a:r>
                    </a:p>
                  </a:txBody>
                  <a:tcPr marL="47273" marR="47273" marT="47273" marB="47273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022338"/>
                  </a:ext>
                </a:extLst>
              </a:tr>
              <a:tr h="478979">
                <a:tc>
                  <a:txBody>
                    <a:bodyPr/>
                    <a:lstStyle/>
                    <a:p>
                      <a:r>
                        <a:rPr lang="ru-RU" sz="1500" dirty="0" smtClean="0">
                          <a:effectLst/>
                        </a:rPr>
                        <a:t>Переменные</a:t>
                      </a:r>
                      <a:r>
                        <a:rPr lang="ru-RU" sz="1500" baseline="0" dirty="0" smtClean="0">
                          <a:effectLst/>
                        </a:rPr>
                        <a:t> и параметры </a:t>
                      </a:r>
                      <a:r>
                        <a:rPr lang="ru-RU" sz="1500" baseline="0" dirty="0" err="1" smtClean="0">
                          <a:effectLst/>
                        </a:rPr>
                        <a:t>фунции</a:t>
                      </a:r>
                      <a:endParaRPr lang="ru-RU" sz="1500" dirty="0">
                        <a:effectLst/>
                      </a:endParaRPr>
                    </a:p>
                  </a:txBody>
                  <a:tcPr marL="47273" marR="47273" marT="47273" marB="47273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 err="1" smtClean="0">
                          <a:effectLst/>
                        </a:rPr>
                        <a:t>lower_snake_case</a:t>
                      </a:r>
                      <a:endParaRPr lang="en-US" sz="1500" dirty="0">
                        <a:effectLst/>
                      </a:endParaRPr>
                    </a:p>
                  </a:txBody>
                  <a:tcPr marL="47273" marR="47273" marT="47273" marB="47273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500" dirty="0" smtClean="0">
                          <a:effectLst/>
                        </a:rPr>
                        <a:t>Существительное (иногда с прилагательными</a:t>
                      </a:r>
                      <a:r>
                        <a:rPr lang="ru-RU" sz="1500" dirty="0">
                          <a:effectLst/>
                        </a:rPr>
                        <a:t>)</a:t>
                      </a:r>
                    </a:p>
                  </a:txBody>
                  <a:tcPr marL="47273" marR="47273" marT="47273" marB="47273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3751302"/>
                  </a:ext>
                </a:extLst>
              </a:tr>
              <a:tr h="548367">
                <a:tc>
                  <a:txBody>
                    <a:bodyPr/>
                    <a:lstStyle/>
                    <a:p>
                      <a:r>
                        <a:rPr lang="ru-RU" sz="1500" dirty="0" smtClean="0">
                          <a:effectLst/>
                        </a:rPr>
                        <a:t>Параметры функций</a:t>
                      </a:r>
                      <a:endParaRPr lang="ru-RU" sz="1500" dirty="0">
                        <a:effectLst/>
                      </a:endParaRPr>
                    </a:p>
                  </a:txBody>
                  <a:tcPr marL="47273" marR="47273" marT="47273" marB="47273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 err="1" smtClean="0">
                          <a:effectLst/>
                        </a:rPr>
                        <a:t>lower_snake_case</a:t>
                      </a:r>
                      <a:endParaRPr lang="en-US" sz="1500" dirty="0">
                        <a:effectLst/>
                      </a:endParaRPr>
                    </a:p>
                  </a:txBody>
                  <a:tcPr marL="47273" marR="47273" marT="47273" marB="47273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500" dirty="0" smtClean="0">
                          <a:effectLst/>
                        </a:rPr>
                        <a:t>Существительное (иногда с прилагательными</a:t>
                      </a:r>
                      <a:r>
                        <a:rPr lang="ru-RU" sz="1500" dirty="0">
                          <a:effectLst/>
                        </a:rPr>
                        <a:t>)</a:t>
                      </a:r>
                    </a:p>
                  </a:txBody>
                  <a:tcPr marL="47273" marR="47273" marT="47273" marB="47273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2153325"/>
                  </a:ext>
                </a:extLst>
              </a:tr>
              <a:tr h="455992">
                <a:tc>
                  <a:txBody>
                    <a:bodyPr/>
                    <a:lstStyle/>
                    <a:p>
                      <a:r>
                        <a:rPr lang="ru-RU" sz="1500">
                          <a:effectLst/>
                        </a:rPr>
                        <a:t>Функции</a:t>
                      </a:r>
                    </a:p>
                  </a:txBody>
                  <a:tcPr marL="47273" marR="47273" marT="47273" marB="47273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 err="1">
                          <a:effectLst/>
                        </a:rPr>
                        <a:t>lowerCamelCase</a:t>
                      </a:r>
                      <a:endParaRPr lang="en-US" sz="1500" dirty="0">
                        <a:effectLst/>
                      </a:endParaRPr>
                    </a:p>
                  </a:txBody>
                  <a:tcPr marL="47273" marR="47273" marT="47273" marB="47273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500" dirty="0" smtClean="0">
                          <a:effectLst/>
                        </a:rPr>
                        <a:t>Глагол (функция - это действие</a:t>
                      </a:r>
                      <a:r>
                        <a:rPr lang="ru-RU" sz="1500" dirty="0">
                          <a:effectLst/>
                        </a:rPr>
                        <a:t>)</a:t>
                      </a:r>
                    </a:p>
                  </a:txBody>
                  <a:tcPr marL="47273" marR="47273" marT="47273" marB="47273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091661"/>
                  </a:ext>
                </a:extLst>
              </a:tr>
              <a:tr h="548367">
                <a:tc>
                  <a:txBody>
                    <a:bodyPr/>
                    <a:lstStyle/>
                    <a:p>
                      <a:r>
                        <a:rPr lang="ru-RU" sz="1500" dirty="0" smtClean="0">
                          <a:effectLst/>
                        </a:rPr>
                        <a:t>Имена типов (структур и т.д</a:t>
                      </a:r>
                      <a:r>
                        <a:rPr lang="ru-RU" sz="1500" dirty="0">
                          <a:effectLst/>
                        </a:rPr>
                        <a:t>.)</a:t>
                      </a:r>
                    </a:p>
                  </a:txBody>
                  <a:tcPr marL="47273" marR="47273" marT="47273" marB="47273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 err="1">
                          <a:effectLst/>
                        </a:rPr>
                        <a:t>UpperCamelCase</a:t>
                      </a:r>
                      <a:endParaRPr lang="en-US" sz="1500" dirty="0">
                        <a:effectLst/>
                      </a:endParaRPr>
                    </a:p>
                  </a:txBody>
                  <a:tcPr marL="47273" marR="47273" marT="47273" marB="47273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500" dirty="0" smtClean="0">
                          <a:effectLst/>
                        </a:rPr>
                        <a:t>Существительное (иногда с прилагательными</a:t>
                      </a:r>
                      <a:r>
                        <a:rPr lang="ru-RU" sz="1500" dirty="0">
                          <a:effectLst/>
                        </a:rPr>
                        <a:t>)</a:t>
                      </a:r>
                    </a:p>
                  </a:txBody>
                  <a:tcPr marL="47273" marR="47273" marT="47273" marB="47273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3841203"/>
                  </a:ext>
                </a:extLst>
              </a:tr>
            </a:tbl>
          </a:graphicData>
        </a:graphic>
      </p:graphicFrame>
      <p:sp>
        <p:nvSpPr>
          <p:cNvPr id="73" name="Прямоугольник 72"/>
          <p:cNvSpPr/>
          <p:nvPr/>
        </p:nvSpPr>
        <p:spPr>
          <a:xfrm>
            <a:off x="493417" y="4144074"/>
            <a:ext cx="8875173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>
                <a:solidFill>
                  <a:srgbClr val="000000"/>
                </a:solidFill>
              </a:rPr>
              <a:t>Можно использовать глобальные константы, нельзя использовать глобальные переменные.</a:t>
            </a:r>
            <a:endParaRPr lang="ru-RU" dirty="0" smtClean="0"/>
          </a:p>
          <a:p>
            <a:r>
              <a:rPr lang="ru-RU" dirty="0" smtClean="0"/>
              <a:t>Не используйте для объявления констант директивы препроцессора.</a:t>
            </a:r>
          </a:p>
          <a:p>
            <a:r>
              <a:rPr lang="ru-RU" dirty="0" smtClean="0"/>
              <a:t>Не нужно объявлять переменную в начале функции, если её можно объявить при первом вычислении. Но иногда объявлять заранее всё-таки приходится. В этом случае инициализируйте переменную</a:t>
            </a:r>
          </a:p>
          <a:p>
            <a:r>
              <a:rPr lang="ru-RU" dirty="0" smtClean="0"/>
              <a:t>Не стоит писать в коде числа непонятного назначения, чтобы читающий код не задавался вопросами “почему 4?”, “почему 37?”, “что будет, если 36 заменить на 50 в этой строке?”. Используйте именованные константы</a:t>
            </a:r>
          </a:p>
        </p:txBody>
      </p:sp>
      <p:pic>
        <p:nvPicPr>
          <p:cNvPr id="74" name="Picture 2" descr="Гайд по стилю кода на JavaScript от AirBnB | Юрий Матюхин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8590" y="4462893"/>
            <a:ext cx="2740476" cy="1631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67740" y="14721"/>
            <a:ext cx="971087" cy="971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146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Picture 2" descr="Коротко о главном — Toyota Prius, 1.5 л., 2008 года на DRIVE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2469" y="2699259"/>
            <a:ext cx="4199532" cy="1551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Гит, что в имени тебе моем?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7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3" name="Прямоугольник 72"/>
          <p:cNvSpPr/>
          <p:nvPr/>
        </p:nvSpPr>
        <p:spPr>
          <a:xfrm>
            <a:off x="153117" y="3994255"/>
            <a:ext cx="3707521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>
                <a:solidFill>
                  <a:srgbClr val="000000"/>
                </a:solidFill>
              </a:rPr>
              <a:t>Гит это система хранения версий использующая в своей основе идею о цепочках изменений файлов, которые образуют ветв</a:t>
            </a:r>
            <a:r>
              <a:rPr lang="ru-RU" dirty="0" smtClean="0">
                <a:solidFill>
                  <a:srgbClr val="000000"/>
                </a:solidFill>
              </a:rPr>
              <a:t>и, которые содержатся в </a:t>
            </a:r>
            <a:r>
              <a:rPr lang="ru-RU" dirty="0" err="1" smtClean="0">
                <a:solidFill>
                  <a:srgbClr val="000000"/>
                </a:solidFill>
              </a:rPr>
              <a:t>репозитории</a:t>
            </a:r>
            <a:r>
              <a:rPr lang="ru-RU" dirty="0" smtClean="0">
                <a:solidFill>
                  <a:srgbClr val="000000"/>
                </a:solidFill>
              </a:rPr>
              <a:t>. Все изменения всех ваших файлов фиксируются слепками</a:t>
            </a:r>
            <a:r>
              <a:rPr lang="en-US" dirty="0" smtClean="0">
                <a:solidFill>
                  <a:srgbClr val="000000"/>
                </a:solidFill>
              </a:rPr>
              <a:t>(</a:t>
            </a:r>
            <a:r>
              <a:rPr lang="ru-RU" dirty="0" err="1" smtClean="0">
                <a:solidFill>
                  <a:srgbClr val="000000"/>
                </a:solidFill>
              </a:rPr>
              <a:t>комитами</a:t>
            </a:r>
            <a:r>
              <a:rPr lang="ru-RU" dirty="0" smtClean="0">
                <a:solidFill>
                  <a:srgbClr val="000000"/>
                </a:solidFill>
              </a:rPr>
              <a:t>) и могут показать полную историю развития вашей программы.</a:t>
            </a:r>
            <a:endParaRPr lang="ru-RU" dirty="0" smtClean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grpSp>
        <p:nvGrpSpPr>
          <p:cNvPr id="11" name="Группа 10"/>
          <p:cNvGrpSpPr/>
          <p:nvPr/>
        </p:nvGrpSpPr>
        <p:grpSpPr>
          <a:xfrm>
            <a:off x="4181879" y="4267326"/>
            <a:ext cx="6084750" cy="1712613"/>
            <a:chOff x="8179041" y="1175442"/>
            <a:chExt cx="6084750" cy="1712613"/>
          </a:xfrm>
        </p:grpSpPr>
        <p:sp>
          <p:nvSpPr>
            <p:cNvPr id="12" name="Прямоугольник 11"/>
            <p:cNvSpPr/>
            <p:nvPr/>
          </p:nvSpPr>
          <p:spPr>
            <a:xfrm>
              <a:off x="8179041" y="1175442"/>
              <a:ext cx="6084750" cy="1712613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3" name="Блок-схема: магнитный диск 12"/>
            <p:cNvSpPr/>
            <p:nvPr/>
          </p:nvSpPr>
          <p:spPr>
            <a:xfrm>
              <a:off x="8276806" y="1217691"/>
              <a:ext cx="506994" cy="742384"/>
            </a:xfrm>
            <a:prstGeom prst="flowChartMagneticDisk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 smtClean="0"/>
                <a:t>1</a:t>
              </a:r>
              <a:endParaRPr lang="ru-RU" dirty="0"/>
            </a:p>
          </p:txBody>
        </p:sp>
        <p:sp>
          <p:nvSpPr>
            <p:cNvPr id="14" name="Блок-схема: магнитный диск 13"/>
            <p:cNvSpPr/>
            <p:nvPr/>
          </p:nvSpPr>
          <p:spPr>
            <a:xfrm>
              <a:off x="8871474" y="1217691"/>
              <a:ext cx="506994" cy="742384"/>
            </a:xfrm>
            <a:prstGeom prst="flowChartMagneticDisk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 smtClean="0"/>
                <a:t>2</a:t>
              </a:r>
              <a:endParaRPr lang="ru-RU" dirty="0"/>
            </a:p>
          </p:txBody>
        </p:sp>
        <p:sp>
          <p:nvSpPr>
            <p:cNvPr id="15" name="Блок-схема: магнитный диск 14"/>
            <p:cNvSpPr/>
            <p:nvPr/>
          </p:nvSpPr>
          <p:spPr>
            <a:xfrm>
              <a:off x="9466142" y="1217691"/>
              <a:ext cx="506994" cy="742384"/>
            </a:xfrm>
            <a:prstGeom prst="flowChartMagneticDisk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 smtClean="0"/>
                <a:t>3</a:t>
              </a:r>
              <a:endParaRPr lang="ru-RU" dirty="0"/>
            </a:p>
          </p:txBody>
        </p:sp>
        <p:sp>
          <p:nvSpPr>
            <p:cNvPr id="16" name="Блок-схема: магнитный диск 15"/>
            <p:cNvSpPr/>
            <p:nvPr/>
          </p:nvSpPr>
          <p:spPr>
            <a:xfrm>
              <a:off x="10067883" y="1217691"/>
              <a:ext cx="506994" cy="742384"/>
            </a:xfrm>
            <a:prstGeom prst="flowChartMagneticDisk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 smtClean="0"/>
                <a:t>4</a:t>
              </a:r>
              <a:endParaRPr lang="ru-RU" dirty="0"/>
            </a:p>
          </p:txBody>
        </p:sp>
        <p:sp>
          <p:nvSpPr>
            <p:cNvPr id="17" name="Блок-схема: магнитный диск 16"/>
            <p:cNvSpPr/>
            <p:nvPr/>
          </p:nvSpPr>
          <p:spPr>
            <a:xfrm>
              <a:off x="10662551" y="1217691"/>
              <a:ext cx="506994" cy="742384"/>
            </a:xfrm>
            <a:prstGeom prst="flowChartMagneticDisk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 smtClean="0"/>
                <a:t>5</a:t>
              </a:r>
              <a:endParaRPr lang="ru-RU" dirty="0"/>
            </a:p>
          </p:txBody>
        </p:sp>
        <p:sp>
          <p:nvSpPr>
            <p:cNvPr id="18" name="Блок-схема: магнитный диск 17"/>
            <p:cNvSpPr/>
            <p:nvPr/>
          </p:nvSpPr>
          <p:spPr>
            <a:xfrm>
              <a:off x="11602611" y="1660556"/>
              <a:ext cx="506994" cy="742384"/>
            </a:xfrm>
            <a:prstGeom prst="flowChartMagneticDisk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 smtClean="0"/>
                <a:t>6</a:t>
              </a:r>
              <a:endParaRPr lang="ru-RU" dirty="0"/>
            </a:p>
          </p:txBody>
        </p:sp>
        <p:sp>
          <p:nvSpPr>
            <p:cNvPr id="19" name="Блок-схема: магнитный диск 18"/>
            <p:cNvSpPr/>
            <p:nvPr/>
          </p:nvSpPr>
          <p:spPr>
            <a:xfrm>
              <a:off x="9466142" y="2076262"/>
              <a:ext cx="506994" cy="742384"/>
            </a:xfrm>
            <a:prstGeom prst="flowChartMagneticDisk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2</a:t>
              </a:r>
              <a:r>
                <a:rPr lang="ru-RU" dirty="0" smtClean="0"/>
                <a:t>.1</a:t>
              </a:r>
              <a:endParaRPr lang="ru-RU" dirty="0"/>
            </a:p>
          </p:txBody>
        </p:sp>
        <p:sp>
          <p:nvSpPr>
            <p:cNvPr id="20" name="Блок-схема: магнитный диск 19"/>
            <p:cNvSpPr/>
            <p:nvPr/>
          </p:nvSpPr>
          <p:spPr>
            <a:xfrm>
              <a:off x="10060810" y="2076262"/>
              <a:ext cx="506994" cy="742384"/>
            </a:xfrm>
            <a:prstGeom prst="flowChartMagneticDisk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2</a:t>
              </a:r>
              <a:r>
                <a:rPr lang="ru-RU" dirty="0" smtClean="0"/>
                <a:t>.2</a:t>
              </a:r>
              <a:endParaRPr lang="ru-RU" dirty="0"/>
            </a:p>
          </p:txBody>
        </p:sp>
        <p:sp>
          <p:nvSpPr>
            <p:cNvPr id="21" name="Блок-схема: магнитный диск 20"/>
            <p:cNvSpPr/>
            <p:nvPr/>
          </p:nvSpPr>
          <p:spPr>
            <a:xfrm>
              <a:off x="10655478" y="2076262"/>
              <a:ext cx="506994" cy="742384"/>
            </a:xfrm>
            <a:prstGeom prst="flowChartMagneticDisk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2</a:t>
              </a:r>
              <a:r>
                <a:rPr lang="ru-RU" dirty="0" smtClean="0"/>
                <a:t>.3</a:t>
              </a:r>
              <a:endParaRPr lang="ru-RU" dirty="0"/>
            </a:p>
          </p:txBody>
        </p:sp>
      </p:grpSp>
      <p:sp>
        <p:nvSpPr>
          <p:cNvPr id="22" name="Блок-схема: магнитный диск 21"/>
          <p:cNvSpPr/>
          <p:nvPr/>
        </p:nvSpPr>
        <p:spPr>
          <a:xfrm>
            <a:off x="2569824" y="1597068"/>
            <a:ext cx="1946495" cy="715224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dirty="0" smtClean="0"/>
              <a:t>Текущая работа</a:t>
            </a:r>
            <a:endParaRPr lang="ru-RU" sz="1600" dirty="0"/>
          </a:p>
        </p:txBody>
      </p:sp>
      <p:sp>
        <p:nvSpPr>
          <p:cNvPr id="23" name="Двойные фигурные скобки 22"/>
          <p:cNvSpPr/>
          <p:nvPr/>
        </p:nvSpPr>
        <p:spPr>
          <a:xfrm>
            <a:off x="2947745" y="1293409"/>
            <a:ext cx="1190652" cy="258024"/>
          </a:xfrm>
          <a:prstGeom prst="brace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ru-RU" sz="1000" dirty="0" smtClean="0"/>
              <a:t>Наши изменения</a:t>
            </a:r>
            <a:r>
              <a:rPr lang="en-US" sz="1000" dirty="0" smtClean="0"/>
              <a:t> </a:t>
            </a:r>
            <a:r>
              <a:rPr lang="ru-RU" sz="1000" dirty="0" smtClean="0"/>
              <a:t>до </a:t>
            </a:r>
            <a:r>
              <a:rPr lang="en-US" sz="1000" dirty="0" smtClean="0"/>
              <a:t>Add</a:t>
            </a:r>
            <a:endParaRPr lang="ru-RU" sz="1000" dirty="0"/>
          </a:p>
        </p:txBody>
      </p:sp>
      <p:grpSp>
        <p:nvGrpSpPr>
          <p:cNvPr id="24" name="Группа 23"/>
          <p:cNvGrpSpPr/>
          <p:nvPr/>
        </p:nvGrpSpPr>
        <p:grpSpPr>
          <a:xfrm>
            <a:off x="6059149" y="1227968"/>
            <a:ext cx="1327654" cy="1444289"/>
            <a:chOff x="3911825" y="2812611"/>
            <a:chExt cx="854427" cy="929489"/>
          </a:xfrm>
        </p:grpSpPr>
        <p:sp>
          <p:nvSpPr>
            <p:cNvPr id="25" name="Цилиндр 24"/>
            <p:cNvSpPr/>
            <p:nvPr/>
          </p:nvSpPr>
          <p:spPr>
            <a:xfrm>
              <a:off x="3915226" y="2818646"/>
              <a:ext cx="851026" cy="923454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Stage</a:t>
              </a:r>
              <a:endParaRPr lang="ru-RU" sz="1600" dirty="0"/>
            </a:p>
          </p:txBody>
        </p:sp>
        <p:sp>
          <p:nvSpPr>
            <p:cNvPr id="26" name="Овал 25"/>
            <p:cNvSpPr/>
            <p:nvPr/>
          </p:nvSpPr>
          <p:spPr>
            <a:xfrm>
              <a:off x="3911825" y="2812611"/>
              <a:ext cx="851026" cy="2203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27" name="Группа 26"/>
          <p:cNvGrpSpPr/>
          <p:nvPr/>
        </p:nvGrpSpPr>
        <p:grpSpPr>
          <a:xfrm>
            <a:off x="8668619" y="1225876"/>
            <a:ext cx="1332939" cy="1446381"/>
            <a:chOff x="6258952" y="2812611"/>
            <a:chExt cx="851026" cy="923454"/>
          </a:xfrm>
        </p:grpSpPr>
        <p:sp>
          <p:nvSpPr>
            <p:cNvPr id="28" name="Цилиндр 27"/>
            <p:cNvSpPr/>
            <p:nvPr/>
          </p:nvSpPr>
          <p:spPr>
            <a:xfrm>
              <a:off x="6258952" y="2812611"/>
              <a:ext cx="851026" cy="923454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Commit</a:t>
              </a:r>
              <a:endParaRPr lang="ru-RU" sz="1600" dirty="0"/>
            </a:p>
          </p:txBody>
        </p:sp>
        <p:sp>
          <p:nvSpPr>
            <p:cNvPr id="29" name="Овал 28"/>
            <p:cNvSpPr/>
            <p:nvPr/>
          </p:nvSpPr>
          <p:spPr>
            <a:xfrm>
              <a:off x="6258952" y="2812611"/>
              <a:ext cx="851026" cy="22030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cxnSp>
        <p:nvCxnSpPr>
          <p:cNvPr id="30" name="Прямая со стрелкой 29"/>
          <p:cNvCxnSpPr>
            <a:stCxn id="22" idx="4"/>
            <a:endCxn id="25" idx="2"/>
          </p:cNvCxnSpPr>
          <p:nvPr/>
        </p:nvCxnSpPr>
        <p:spPr>
          <a:xfrm>
            <a:off x="4516319" y="1954680"/>
            <a:ext cx="1548115" cy="12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5007048" y="1666477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Add</a:t>
            </a:r>
            <a:endParaRPr lang="ru-RU" dirty="0"/>
          </a:p>
        </p:txBody>
      </p:sp>
      <p:cxnSp>
        <p:nvCxnSpPr>
          <p:cNvPr id="32" name="Прямая со стрелкой 31"/>
          <p:cNvCxnSpPr>
            <a:stCxn id="25" idx="4"/>
            <a:endCxn id="28" idx="2"/>
          </p:cNvCxnSpPr>
          <p:nvPr/>
        </p:nvCxnSpPr>
        <p:spPr>
          <a:xfrm flipV="1">
            <a:off x="7386803" y="1949067"/>
            <a:ext cx="1281816" cy="573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7563481" y="1597068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Commit</a:t>
            </a:r>
            <a:endParaRPr lang="ru-RU" dirty="0"/>
          </a:p>
        </p:txBody>
      </p:sp>
      <p:sp>
        <p:nvSpPr>
          <p:cNvPr id="34" name="Двойные фигурные скобки 33"/>
          <p:cNvSpPr/>
          <p:nvPr/>
        </p:nvSpPr>
        <p:spPr>
          <a:xfrm>
            <a:off x="6070720" y="1256564"/>
            <a:ext cx="1321367" cy="258024"/>
          </a:xfrm>
          <a:prstGeom prst="brace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ru-RU" sz="1000" dirty="0" smtClean="0"/>
              <a:t>Наши изменения</a:t>
            </a:r>
            <a:r>
              <a:rPr lang="en-US" sz="1000" dirty="0"/>
              <a:t> </a:t>
            </a:r>
            <a:r>
              <a:rPr lang="ru-RU" sz="1000" dirty="0" smtClean="0"/>
              <a:t>до </a:t>
            </a:r>
            <a:r>
              <a:rPr lang="en-US" sz="1000" dirty="0" smtClean="0"/>
              <a:t>Add</a:t>
            </a:r>
            <a:endParaRPr lang="ru-RU" sz="1000" dirty="0"/>
          </a:p>
        </p:txBody>
      </p:sp>
      <p:sp>
        <p:nvSpPr>
          <p:cNvPr id="35" name="Двойные фигурные скобки 34"/>
          <p:cNvSpPr/>
          <p:nvPr/>
        </p:nvSpPr>
        <p:spPr>
          <a:xfrm>
            <a:off x="1124192" y="1679044"/>
            <a:ext cx="1333123" cy="519638"/>
          </a:xfrm>
          <a:prstGeom prst="brace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ru-RU" sz="1000" dirty="0" smtClean="0"/>
              <a:t>Наши изменения после выполнения </a:t>
            </a:r>
            <a:r>
              <a:rPr lang="en-US" sz="1000" dirty="0" smtClean="0"/>
              <a:t>Add</a:t>
            </a:r>
            <a:endParaRPr lang="ru-RU" sz="1000" dirty="0"/>
          </a:p>
        </p:txBody>
      </p:sp>
      <p:cxnSp>
        <p:nvCxnSpPr>
          <p:cNvPr id="37" name="Прямая со стрелкой 36"/>
          <p:cNvCxnSpPr>
            <a:stCxn id="21" idx="4"/>
            <a:endCxn id="18" idx="3"/>
          </p:cNvCxnSpPr>
          <p:nvPr/>
        </p:nvCxnSpPr>
        <p:spPr>
          <a:xfrm flipV="1">
            <a:off x="7165310" y="5494824"/>
            <a:ext cx="693636" cy="44514"/>
          </a:xfrm>
          <a:prstGeom prst="straightConnector1">
            <a:avLst/>
          </a:prstGeom>
          <a:ln w="19050">
            <a:solidFill>
              <a:schemeClr val="tx2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Прямая со стрелкой 37"/>
          <p:cNvCxnSpPr>
            <a:stCxn id="17" idx="4"/>
            <a:endCxn id="18" idx="1"/>
          </p:cNvCxnSpPr>
          <p:nvPr/>
        </p:nvCxnSpPr>
        <p:spPr>
          <a:xfrm>
            <a:off x="7172383" y="4680767"/>
            <a:ext cx="686563" cy="71673"/>
          </a:xfrm>
          <a:prstGeom prst="straightConnector1">
            <a:avLst/>
          </a:prstGeom>
          <a:ln w="19050">
            <a:solidFill>
              <a:schemeClr val="tx2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Прямая соединительная линия 38"/>
          <p:cNvCxnSpPr/>
          <p:nvPr/>
        </p:nvCxnSpPr>
        <p:spPr>
          <a:xfrm>
            <a:off x="4279644" y="5051959"/>
            <a:ext cx="56339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Прямая соединительная линия 39"/>
          <p:cNvCxnSpPr/>
          <p:nvPr/>
        </p:nvCxnSpPr>
        <p:spPr>
          <a:xfrm>
            <a:off x="5468980" y="5910530"/>
            <a:ext cx="169633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4279644" y="5271123"/>
            <a:ext cx="10521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 smtClean="0"/>
              <a:t>Создание ветки</a:t>
            </a:r>
            <a:endParaRPr lang="ru-RU" sz="1400" dirty="0"/>
          </a:p>
        </p:txBody>
      </p:sp>
      <p:cxnSp>
        <p:nvCxnSpPr>
          <p:cNvPr id="42" name="Прямая со стрелкой 41"/>
          <p:cNvCxnSpPr>
            <a:stCxn id="14" idx="3"/>
            <a:endCxn id="19" idx="2"/>
          </p:cNvCxnSpPr>
          <p:nvPr/>
        </p:nvCxnSpPr>
        <p:spPr>
          <a:xfrm>
            <a:off x="5127809" y="5051959"/>
            <a:ext cx="341171" cy="487379"/>
          </a:xfrm>
          <a:prstGeom prst="straightConnector1">
            <a:avLst/>
          </a:prstGeom>
          <a:ln w="19050">
            <a:solidFill>
              <a:schemeClr val="tx2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Прямая со стрелкой 42"/>
          <p:cNvCxnSpPr>
            <a:stCxn id="18" idx="4"/>
            <a:endCxn id="44" idx="2"/>
          </p:cNvCxnSpPr>
          <p:nvPr/>
        </p:nvCxnSpPr>
        <p:spPr>
          <a:xfrm flipV="1">
            <a:off x="8112443" y="4680767"/>
            <a:ext cx="604688" cy="442865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Блок-схема: магнитный диск 43"/>
          <p:cNvSpPr/>
          <p:nvPr/>
        </p:nvSpPr>
        <p:spPr>
          <a:xfrm>
            <a:off x="8717131" y="4309575"/>
            <a:ext cx="506994" cy="742384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7</a:t>
            </a:r>
            <a:endParaRPr lang="ru-RU" dirty="0"/>
          </a:p>
        </p:txBody>
      </p:sp>
      <p:sp>
        <p:nvSpPr>
          <p:cNvPr id="45" name="TextBox 44"/>
          <p:cNvSpPr txBox="1"/>
          <p:nvPr/>
        </p:nvSpPr>
        <p:spPr>
          <a:xfrm>
            <a:off x="7408654" y="5513685"/>
            <a:ext cx="8977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 smtClean="0"/>
              <a:t>Слияние веток</a:t>
            </a:r>
            <a:endParaRPr lang="ru-RU" sz="1400" dirty="0"/>
          </a:p>
        </p:txBody>
      </p:sp>
      <p:sp>
        <p:nvSpPr>
          <p:cNvPr id="46" name="Блок-схема: магнитный диск 45"/>
          <p:cNvSpPr/>
          <p:nvPr/>
        </p:nvSpPr>
        <p:spPr>
          <a:xfrm>
            <a:off x="2372087" y="3079248"/>
            <a:ext cx="506994" cy="742384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7</a:t>
            </a:r>
            <a:endParaRPr lang="ru-RU" dirty="0"/>
          </a:p>
        </p:txBody>
      </p:sp>
      <p:sp>
        <p:nvSpPr>
          <p:cNvPr id="47" name="TextBox 46"/>
          <p:cNvSpPr txBox="1"/>
          <p:nvPr/>
        </p:nvSpPr>
        <p:spPr>
          <a:xfrm>
            <a:off x="5568419" y="5992806"/>
            <a:ext cx="3077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 err="1" smtClean="0"/>
              <a:t>Репозиторий</a:t>
            </a:r>
            <a:r>
              <a:rPr lang="ru-RU" sz="1400" dirty="0" smtClean="0"/>
              <a:t> на сервере</a:t>
            </a:r>
            <a:endParaRPr lang="ru-RU" sz="1400" dirty="0"/>
          </a:p>
        </p:txBody>
      </p:sp>
      <p:sp>
        <p:nvSpPr>
          <p:cNvPr id="48" name="TextBox 47"/>
          <p:cNvSpPr txBox="1"/>
          <p:nvPr/>
        </p:nvSpPr>
        <p:spPr>
          <a:xfrm>
            <a:off x="5250062" y="3560122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Push</a:t>
            </a:r>
            <a:endParaRPr lang="ru-RU" dirty="0"/>
          </a:p>
        </p:txBody>
      </p:sp>
      <p:sp>
        <p:nvSpPr>
          <p:cNvPr id="49" name="Дуга 48"/>
          <p:cNvSpPr/>
          <p:nvPr/>
        </p:nvSpPr>
        <p:spPr>
          <a:xfrm flipH="1" flipV="1">
            <a:off x="4206371" y="1237346"/>
            <a:ext cx="6060258" cy="1991699"/>
          </a:xfrm>
          <a:prstGeom prst="arc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0" name="Дуга 49"/>
          <p:cNvSpPr/>
          <p:nvPr/>
        </p:nvSpPr>
        <p:spPr>
          <a:xfrm>
            <a:off x="4706981" y="3235834"/>
            <a:ext cx="4934960" cy="2189582"/>
          </a:xfrm>
          <a:prstGeom prst="arc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1" name="Блок-схема: магнитный диск 50"/>
          <p:cNvSpPr/>
          <p:nvPr/>
        </p:nvSpPr>
        <p:spPr>
          <a:xfrm>
            <a:off x="9378568" y="4309575"/>
            <a:ext cx="506994" cy="742384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8</a:t>
            </a:r>
            <a:endParaRPr lang="ru-RU" dirty="0"/>
          </a:p>
        </p:txBody>
      </p:sp>
      <p:grpSp>
        <p:nvGrpSpPr>
          <p:cNvPr id="52" name="Группа 51"/>
          <p:cNvGrpSpPr/>
          <p:nvPr/>
        </p:nvGrpSpPr>
        <p:grpSpPr>
          <a:xfrm>
            <a:off x="475842" y="2684407"/>
            <a:ext cx="1029952" cy="1102853"/>
            <a:chOff x="615636" y="2298921"/>
            <a:chExt cx="1029952" cy="1102853"/>
          </a:xfrm>
        </p:grpSpPr>
        <p:sp>
          <p:nvSpPr>
            <p:cNvPr id="53" name="Арка 52"/>
            <p:cNvSpPr/>
            <p:nvPr/>
          </p:nvSpPr>
          <p:spPr>
            <a:xfrm>
              <a:off x="615636" y="2825507"/>
              <a:ext cx="1029952" cy="576267"/>
            </a:xfrm>
            <a:prstGeom prst="blockArc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tx1"/>
                </a:solidFill>
              </a:endParaRPr>
            </a:p>
          </p:txBody>
        </p:sp>
        <p:sp>
          <p:nvSpPr>
            <p:cNvPr id="54" name="Овал 53"/>
            <p:cNvSpPr/>
            <p:nvPr/>
          </p:nvSpPr>
          <p:spPr>
            <a:xfrm>
              <a:off x="834749" y="2298921"/>
              <a:ext cx="591725" cy="52658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55" name="TextBox 54"/>
          <p:cNvSpPr txBox="1"/>
          <p:nvPr/>
        </p:nvSpPr>
        <p:spPr>
          <a:xfrm>
            <a:off x="722955" y="3395803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Мы</a:t>
            </a:r>
            <a:endParaRPr lang="ru-RU" dirty="0"/>
          </a:p>
        </p:txBody>
      </p:sp>
      <p:grpSp>
        <p:nvGrpSpPr>
          <p:cNvPr id="56" name="Группа 55"/>
          <p:cNvGrpSpPr/>
          <p:nvPr/>
        </p:nvGrpSpPr>
        <p:grpSpPr>
          <a:xfrm>
            <a:off x="11038754" y="5197730"/>
            <a:ext cx="1029952" cy="1102853"/>
            <a:chOff x="615636" y="2298921"/>
            <a:chExt cx="1029952" cy="1102853"/>
          </a:xfrm>
        </p:grpSpPr>
        <p:sp>
          <p:nvSpPr>
            <p:cNvPr id="57" name="Арка 56"/>
            <p:cNvSpPr/>
            <p:nvPr/>
          </p:nvSpPr>
          <p:spPr>
            <a:xfrm>
              <a:off x="615636" y="2825507"/>
              <a:ext cx="1029952" cy="576267"/>
            </a:xfrm>
            <a:prstGeom prst="blockArc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tx1"/>
                </a:solidFill>
              </a:endParaRPr>
            </a:p>
          </p:txBody>
        </p:sp>
        <p:sp>
          <p:nvSpPr>
            <p:cNvPr id="58" name="Овал 57"/>
            <p:cNvSpPr/>
            <p:nvPr/>
          </p:nvSpPr>
          <p:spPr>
            <a:xfrm>
              <a:off x="834749" y="2298921"/>
              <a:ext cx="591725" cy="52658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59" name="TextBox 58"/>
          <p:cNvSpPr txBox="1"/>
          <p:nvPr/>
        </p:nvSpPr>
        <p:spPr>
          <a:xfrm>
            <a:off x="11072026" y="5948729"/>
            <a:ext cx="9634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 smtClean="0"/>
              <a:t>Коллега</a:t>
            </a:r>
            <a:endParaRPr lang="ru-RU" dirty="0"/>
          </a:p>
        </p:txBody>
      </p:sp>
      <p:sp>
        <p:nvSpPr>
          <p:cNvPr id="60" name="TextBox 59"/>
          <p:cNvSpPr txBox="1"/>
          <p:nvPr/>
        </p:nvSpPr>
        <p:spPr>
          <a:xfrm>
            <a:off x="7461552" y="2937245"/>
            <a:ext cx="530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Pull</a:t>
            </a:r>
            <a:endParaRPr lang="ru-RU" dirty="0"/>
          </a:p>
        </p:txBody>
      </p:sp>
      <p:cxnSp>
        <p:nvCxnSpPr>
          <p:cNvPr id="61" name="Прямая со стрелкой 60"/>
          <p:cNvCxnSpPr>
            <a:stCxn id="58" idx="2"/>
            <a:endCxn id="51" idx="4"/>
          </p:cNvCxnSpPr>
          <p:nvPr/>
        </p:nvCxnSpPr>
        <p:spPr>
          <a:xfrm flipH="1" flipV="1">
            <a:off x="9885562" y="4680767"/>
            <a:ext cx="1372305" cy="780256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10375609" y="4691636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Push</a:t>
            </a:r>
            <a:endParaRPr lang="ru-RU" dirty="0"/>
          </a:p>
        </p:txBody>
      </p:sp>
      <p:cxnSp>
        <p:nvCxnSpPr>
          <p:cNvPr id="6" name="Скругленная соединительная линия 5"/>
          <p:cNvCxnSpPr>
            <a:stCxn id="46" idx="4"/>
            <a:endCxn id="44" idx="1"/>
          </p:cNvCxnSpPr>
          <p:nvPr/>
        </p:nvCxnSpPr>
        <p:spPr>
          <a:xfrm>
            <a:off x="2879081" y="3450440"/>
            <a:ext cx="6091547" cy="859135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http://qrcoder.ru/code/?https%3A%2F%2Fgithub.com%2FMUCTR-IKT-CPP%2Fcpp_course%2Fblob%2Fmaster%2F%25D0%2598%25D0%25BD%25D1%2581%25D1%2582%25D1%2580%25D1%2583%25D0%25BA%25D1%2586%25D0%25B8%25D0%25B8%2F%25D0%25A1%25D0%25BF%25D1%2580%25D0%25B0%25D0%25B2%25D0%25BA%25D0%25B0%2520%25D0%25BF%25D0%25BE%2520%25D0%25B3%25D0%25B8%25D1%2582%25D1%2583.md&amp;4&amp;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0006" y="13872"/>
            <a:ext cx="1003583" cy="1003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6815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 языке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8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10" name="Прямоугольник 9"/>
          <p:cNvSpPr/>
          <p:nvPr/>
        </p:nvSpPr>
        <p:spPr>
          <a:xfrm>
            <a:off x="821105" y="1295219"/>
            <a:ext cx="10025150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2400" b="1" dirty="0" smtClean="0">
                <a:solidFill>
                  <a:srgbClr val="222222"/>
                </a:solidFill>
              </a:rPr>
              <a:t>Язык С++ является языком высокого уровня, </a:t>
            </a:r>
            <a:r>
              <a:rPr lang="ru-RU" sz="2400" dirty="0" smtClean="0"/>
              <a:t>язык программирования, разработанный для быстроты и удобства использования программистом.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2400" b="1" dirty="0" smtClean="0"/>
              <a:t>Язык С++ постоянно развивается</a:t>
            </a:r>
            <a:r>
              <a:rPr lang="ru-RU" sz="2400" dirty="0" smtClean="0"/>
              <a:t>. На данный момент в ходу имеются следующие стандарты</a:t>
            </a:r>
            <a:r>
              <a:rPr lang="en-US" sz="2400" dirty="0" smtClean="0"/>
              <a:t>: 98, 11, 14, 17, 20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2400" b="1" dirty="0" smtClean="0"/>
              <a:t>Язык С++ является </a:t>
            </a:r>
            <a:r>
              <a:rPr lang="ru-RU" sz="2400" b="1" dirty="0" err="1" smtClean="0"/>
              <a:t>кросплатформенным</a:t>
            </a:r>
            <a:r>
              <a:rPr lang="ru-RU" sz="2400" dirty="0" smtClean="0"/>
              <a:t>, однако программы написанные на нем </a:t>
            </a:r>
            <a:r>
              <a:rPr lang="ru-RU" sz="2400" dirty="0" err="1" smtClean="0"/>
              <a:t>кросплатформенными</a:t>
            </a:r>
            <a:r>
              <a:rPr lang="ru-RU" sz="2400" dirty="0" smtClean="0"/>
              <a:t> не являются.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2400" b="1" dirty="0" smtClean="0"/>
              <a:t>Язык имеет обратную совместимость с </a:t>
            </a:r>
            <a:r>
              <a:rPr lang="ru-RU" sz="2400" b="1" dirty="0" err="1" smtClean="0"/>
              <a:t>С</a:t>
            </a:r>
            <a:r>
              <a:rPr lang="ru-RU" sz="2400" dirty="0" smtClean="0"/>
              <a:t>, так как он позиционировал себя наследником и продолжателем идей языка С, т.е. программы написанные на языке С и в его стиле будут прекрасно работать на С++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2400" b="1" dirty="0" smtClean="0"/>
              <a:t>Язык С++ является компилируемым языком</a:t>
            </a:r>
            <a:r>
              <a:rPr lang="ru-RU" sz="2400" dirty="0" smtClean="0"/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2400" b="1" dirty="0" smtClean="0"/>
              <a:t>Язык поддерживает несколько парадигм программирования</a:t>
            </a:r>
            <a:r>
              <a:rPr lang="ru-RU" sz="2400" dirty="0" smtClean="0"/>
              <a:t>, но основная Объектно-ориентированное программирование.</a:t>
            </a:r>
          </a:p>
        </p:txBody>
      </p:sp>
    </p:spTree>
    <p:extLst>
      <p:ext uri="{BB962C8B-B14F-4D97-AF65-F5344CB8AC3E}">
        <p14:creationId xmlns:p14="http://schemas.microsoft.com/office/powerpoint/2010/main" val="689378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8226642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Парадигмы программирования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9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493417" y="1100571"/>
            <a:ext cx="10575636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182563" algn="just"/>
            <a:r>
              <a:rPr lang="ru-RU" b="1" dirty="0" smtClean="0">
                <a:solidFill>
                  <a:srgbClr val="222222"/>
                </a:solidFill>
              </a:rPr>
              <a:t>Парадигма программирования</a:t>
            </a:r>
            <a:r>
              <a:rPr lang="ru-RU" dirty="0" smtClean="0">
                <a:solidFill>
                  <a:srgbClr val="222222"/>
                </a:solidFill>
              </a:rPr>
              <a:t> — это </a:t>
            </a:r>
            <a:r>
              <a:rPr lang="ru-RU" dirty="0" smtClean="0"/>
              <a:t>совокупность идей и понятий, определяющих стиль написания компьютерных программ (подход к программированию). Это способ концептуализации, определяющий организацию вычислений и структурирование работы, выполняемой компьютером.</a:t>
            </a:r>
          </a:p>
          <a:p>
            <a:pPr algn="just"/>
            <a:r>
              <a:rPr lang="ru-RU" dirty="0"/>
              <a:t>Парадигма программирования как исходная концептуальная схема постановки проблем и их решения является инструментом грамматического описания фактов, событий, явлений и процессов, возможно, не существующих одновременно, но интуитивно объединяемых в общее понятие.</a:t>
            </a:r>
          </a:p>
          <a:p>
            <a:pPr algn="just"/>
            <a:endParaRPr lang="ru-RU" dirty="0"/>
          </a:p>
        </p:txBody>
      </p:sp>
      <p:pic>
        <p:nvPicPr>
          <p:cNvPr id="12" name="Picture 4" descr="Мем &quot;Что ты несёшь&quot; | Мемы, Юмор, Дао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6174" y="3595434"/>
            <a:ext cx="2857500" cy="2133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105" y="3189277"/>
            <a:ext cx="7242695" cy="3175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574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1332</TotalTime>
  <Words>2495</Words>
  <Application>Microsoft Office PowerPoint</Application>
  <PresentationFormat>Широкоэкранный</PresentationFormat>
  <Paragraphs>382</Paragraphs>
  <Slides>27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27</vt:i4>
      </vt:variant>
    </vt:vector>
  </HeadingPairs>
  <TitlesOfParts>
    <vt:vector size="34" baseType="lpstr">
      <vt:lpstr>Arial</vt:lpstr>
      <vt:lpstr>Calibri</vt:lpstr>
      <vt:lpstr>Calibri Light</vt:lpstr>
      <vt:lpstr>Cambria Math</vt:lpstr>
      <vt:lpstr>Consolas</vt:lpstr>
      <vt:lpstr>Segoe UI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Пользователь Windows</dc:creator>
  <cp:lastModifiedBy>Пысин Максим Дмитриевич</cp:lastModifiedBy>
  <cp:revision>183</cp:revision>
  <dcterms:created xsi:type="dcterms:W3CDTF">2018-10-31T17:08:02Z</dcterms:created>
  <dcterms:modified xsi:type="dcterms:W3CDTF">2023-09-03T20:43:36Z</dcterms:modified>
</cp:coreProperties>
</file>